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63" r:id="rId9"/>
    <p:sldId id="264" r:id="rId10"/>
    <p:sldId id="267" r:id="rId11"/>
    <p:sldId id="268" r:id="rId12"/>
    <p:sldId id="289" r:id="rId13"/>
    <p:sldId id="290" r:id="rId14"/>
    <p:sldId id="269" r:id="rId15"/>
    <p:sldId id="283" r:id="rId16"/>
    <p:sldId id="284" r:id="rId17"/>
    <p:sldId id="285" r:id="rId18"/>
    <p:sldId id="291" r:id="rId19"/>
    <p:sldId id="292" r:id="rId20"/>
    <p:sldId id="293" r:id="rId21"/>
    <p:sldId id="294" r:id="rId22"/>
    <p:sldId id="295" r:id="rId23"/>
    <p:sldId id="296" r:id="rId24"/>
    <p:sldId id="297" r:id="rId25"/>
    <p:sldId id="298" r:id="rId26"/>
    <p:sldId id="286" r:id="rId27"/>
    <p:sldId id="287" r:id="rId28"/>
    <p:sldId id="28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FFFFFF"/>
    <a:srgbClr val="79B835"/>
    <a:srgbClr val="969696"/>
    <a:srgbClr val="86BE4A"/>
    <a:srgbClr val="48CFAD"/>
    <a:srgbClr val="2BA687"/>
    <a:srgbClr val="FFD06C"/>
    <a:srgbClr val="F2607D"/>
    <a:srgbClr val="39BB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93957" autoAdjust="0"/>
  </p:normalViewPr>
  <p:slideViewPr>
    <p:cSldViewPr showGuides="1">
      <p:cViewPr>
        <p:scale>
          <a:sx n="33" d="100"/>
          <a:sy n="33" d="100"/>
        </p:scale>
        <p:origin x="2256" y="71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04DA77-0714-4226-8456-DE0FB00C8765}"/>
              </a:ext>
            </a:extLst>
          </p:cNvPr>
          <p:cNvSpPr>
            <a:spLocks noGrp="1"/>
          </p:cNvSpPr>
          <p:nvPr>
            <p:ph type="dt" sz="half" idx="10"/>
          </p:nvPr>
        </p:nvSpPr>
        <p:spPr/>
        <p:txBody>
          <a:bodyPr/>
          <a:lstStyle/>
          <a:p>
            <a:fld id="{E69B9EE9-F3BF-4B40-83E7-C9BC68FDDB0E}" type="datetimeFigureOut">
              <a:rPr lang="en-US" smtClean="0"/>
              <a:t>27/7/2022</a:t>
            </a:fld>
            <a:endParaRPr lang="en-US"/>
          </a:p>
        </p:txBody>
      </p:sp>
      <p:sp>
        <p:nvSpPr>
          <p:cNvPr id="3" name="Footer Placeholder 2">
            <a:extLst>
              <a:ext uri="{FF2B5EF4-FFF2-40B4-BE49-F238E27FC236}">
                <a16:creationId xmlns:a16="http://schemas.microsoft.com/office/drawing/2014/main" id="{548689CE-C57C-4CCE-B5D7-91A284CB19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40DF66-3D9B-4E31-B419-8D199F946398}"/>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246496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0A372-E784-4489-91B1-EB5F9893BA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E1B435-934F-44C4-8F1B-EC379BCB0879}"/>
              </a:ext>
            </a:extLst>
          </p:cNvPr>
          <p:cNvSpPr>
            <a:spLocks noGrp="1"/>
          </p:cNvSpPr>
          <p:nvPr>
            <p:ph type="dt" sz="half" idx="10"/>
          </p:nvPr>
        </p:nvSpPr>
        <p:spPr/>
        <p:txBody>
          <a:bodyPr/>
          <a:lstStyle/>
          <a:p>
            <a:fld id="{E69B9EE9-F3BF-4B40-83E7-C9BC68FDDB0E}" type="datetimeFigureOut">
              <a:rPr lang="en-US" smtClean="0"/>
              <a:t>27/7/2022</a:t>
            </a:fld>
            <a:endParaRPr lang="en-US"/>
          </a:p>
        </p:txBody>
      </p:sp>
      <p:sp>
        <p:nvSpPr>
          <p:cNvPr id="4" name="Footer Placeholder 3">
            <a:extLst>
              <a:ext uri="{FF2B5EF4-FFF2-40B4-BE49-F238E27FC236}">
                <a16:creationId xmlns:a16="http://schemas.microsoft.com/office/drawing/2014/main" id="{7D9BAE6C-C81A-448F-810E-8201A0E7DD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98452A-D52B-4D53-AA70-42F3E1B91326}"/>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262328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6A006-59DD-41EF-BB59-5CF0A5B0F3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7CF5D0-5E86-4B07-82F0-4706674B4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32F55C-8EFE-4A66-9DB3-D0CB88777B6B}"/>
              </a:ext>
            </a:extLst>
          </p:cNvPr>
          <p:cNvSpPr>
            <a:spLocks noGrp="1"/>
          </p:cNvSpPr>
          <p:nvPr>
            <p:ph type="dt" sz="half" idx="10"/>
          </p:nvPr>
        </p:nvSpPr>
        <p:spPr/>
        <p:txBody>
          <a:bodyPr/>
          <a:lstStyle/>
          <a:p>
            <a:fld id="{E69B9EE9-F3BF-4B40-83E7-C9BC68FDDB0E}" type="datetimeFigureOut">
              <a:rPr lang="en-US" smtClean="0"/>
              <a:t>27/7/2022</a:t>
            </a:fld>
            <a:endParaRPr lang="en-US"/>
          </a:p>
        </p:txBody>
      </p:sp>
      <p:sp>
        <p:nvSpPr>
          <p:cNvPr id="5" name="Footer Placeholder 4">
            <a:extLst>
              <a:ext uri="{FF2B5EF4-FFF2-40B4-BE49-F238E27FC236}">
                <a16:creationId xmlns:a16="http://schemas.microsoft.com/office/drawing/2014/main" id="{B3E38045-8612-4FFC-BF9F-64FB98C8EF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615B52-8190-4B2D-852C-B23A268AE49F}"/>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163740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2C063-6317-449C-A341-883F2682D4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53C2C5-1069-41AD-AB8E-A272B5F74D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335F9C6-7A1E-4BB1-8382-AF2048FA93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2CF1DA-3491-456F-B971-C43EFCD2163E}"/>
              </a:ext>
            </a:extLst>
          </p:cNvPr>
          <p:cNvSpPr>
            <a:spLocks noGrp="1"/>
          </p:cNvSpPr>
          <p:nvPr>
            <p:ph type="dt" sz="half" idx="10"/>
          </p:nvPr>
        </p:nvSpPr>
        <p:spPr/>
        <p:txBody>
          <a:bodyPr/>
          <a:lstStyle/>
          <a:p>
            <a:fld id="{E69B9EE9-F3BF-4B40-83E7-C9BC68FDDB0E}" type="datetimeFigureOut">
              <a:rPr lang="en-US" smtClean="0"/>
              <a:t>27/7/2022</a:t>
            </a:fld>
            <a:endParaRPr lang="en-US"/>
          </a:p>
        </p:txBody>
      </p:sp>
      <p:sp>
        <p:nvSpPr>
          <p:cNvPr id="6" name="Footer Placeholder 5">
            <a:extLst>
              <a:ext uri="{FF2B5EF4-FFF2-40B4-BE49-F238E27FC236}">
                <a16:creationId xmlns:a16="http://schemas.microsoft.com/office/drawing/2014/main" id="{A2D613E6-C32A-4783-9219-260167E50D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57CA7-22C9-4637-98D5-45CB81C4CD6F}"/>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180403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C8BC-CF44-4FCD-ACB9-6C06E1FD0D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E26985-A785-4717-80AD-9B8D8F5B85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5A630-F12E-492E-A3AD-AE8A23606B49}"/>
              </a:ext>
            </a:extLst>
          </p:cNvPr>
          <p:cNvSpPr>
            <a:spLocks noGrp="1"/>
          </p:cNvSpPr>
          <p:nvPr>
            <p:ph type="dt" sz="half" idx="10"/>
          </p:nvPr>
        </p:nvSpPr>
        <p:spPr/>
        <p:txBody>
          <a:bodyPr/>
          <a:lstStyle/>
          <a:p>
            <a:fld id="{E69B9EE9-F3BF-4B40-83E7-C9BC68FDDB0E}" type="datetimeFigureOut">
              <a:rPr lang="en-US" smtClean="0"/>
              <a:t>27/7/2022</a:t>
            </a:fld>
            <a:endParaRPr lang="en-US"/>
          </a:p>
        </p:txBody>
      </p:sp>
      <p:sp>
        <p:nvSpPr>
          <p:cNvPr id="5" name="Footer Placeholder 4">
            <a:extLst>
              <a:ext uri="{FF2B5EF4-FFF2-40B4-BE49-F238E27FC236}">
                <a16:creationId xmlns:a16="http://schemas.microsoft.com/office/drawing/2014/main" id="{7F5C2166-B6AA-4084-B4D7-069DDC982D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20EA2-78ED-4391-B2FB-25000FDBCAA6}"/>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427513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9Slide.vn - 2019">
            <a:extLst>
              <a:ext uri="{FF2B5EF4-FFF2-40B4-BE49-F238E27FC236}">
                <a16:creationId xmlns:a16="http://schemas.microsoft.com/office/drawing/2014/main" id="{39E0648F-C233-48CC-A347-EC06BC36E696}"/>
              </a:ext>
            </a:extLst>
          </p:cNvPr>
          <p:cNvSpPr txBox="1"/>
          <p:nvPr userDrawn="1"/>
        </p:nvSpPr>
        <p:spPr>
          <a:xfrm>
            <a:off x="0" y="-1512332"/>
            <a:ext cx="12192000" cy="369332"/>
          </a:xfrm>
          <a:prstGeom prst="rect">
            <a:avLst/>
          </a:prstGeom>
          <a:noFill/>
        </p:spPr>
        <p:txBody>
          <a:bodyPr vert="horz" wrap="none" lIns="0" tIns="0" rIns="0" bIns="0" rtlCol="0">
            <a:spAutoFit/>
          </a:bodyPr>
          <a:lstStyle/>
          <a:p>
            <a:pPr algn="ctr"/>
            <a:r>
              <a:rPr lang="en-US" sz="2400">
                <a:solidFill>
                  <a:srgbClr val="CFCFCF"/>
                </a:solidFill>
              </a:rPr>
              <a:t>www.9slide.vn</a:t>
            </a:r>
          </a:p>
        </p:txBody>
      </p:sp>
      <p:sp>
        <p:nvSpPr>
          <p:cNvPr id="2" name="Title Placeholder 1">
            <a:extLst>
              <a:ext uri="{FF2B5EF4-FFF2-40B4-BE49-F238E27FC236}">
                <a16:creationId xmlns:a16="http://schemas.microsoft.com/office/drawing/2014/main" id="{76CB0E7E-7BDA-4369-B06E-95E5B313A5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F2DE87-7D95-4722-9EE5-248D158C7F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0A038-BC78-4ECC-BEFF-CCB515E484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9B9EE9-F3BF-4B40-83E7-C9BC68FDDB0E}" type="datetimeFigureOut">
              <a:rPr lang="en-US" smtClean="0"/>
              <a:t>27/7/2022</a:t>
            </a:fld>
            <a:endParaRPr lang="en-US"/>
          </a:p>
        </p:txBody>
      </p:sp>
      <p:sp>
        <p:nvSpPr>
          <p:cNvPr id="5" name="Footer Placeholder 4">
            <a:extLst>
              <a:ext uri="{FF2B5EF4-FFF2-40B4-BE49-F238E27FC236}">
                <a16:creationId xmlns:a16="http://schemas.microsoft.com/office/drawing/2014/main" id="{50ECDB14-4F91-4B5C-8ACA-1B5E7E69B7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30118F-80C4-4861-A4D3-A50D382E7D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55963-6440-4C45-BA09-4E6A99D1BBE0}" type="slidenum">
              <a:rPr lang="en-US" smtClean="0"/>
              <a:t>‹#›</a:t>
            </a:fld>
            <a:endParaRPr lang="en-US"/>
          </a:p>
        </p:txBody>
      </p:sp>
      <p:grpSp>
        <p:nvGrpSpPr>
          <p:cNvPr id="11" name="Group 10">
            <a:extLst>
              <a:ext uri="{FF2B5EF4-FFF2-40B4-BE49-F238E27FC236}">
                <a16:creationId xmlns:a16="http://schemas.microsoft.com/office/drawing/2014/main" id="{CD0CE00B-B040-4546-AF5D-EEF96AA126B0}"/>
              </a:ext>
            </a:extLst>
          </p:cNvPr>
          <p:cNvGrpSpPr>
            <a:grpSpLocks noGrp="1" noSelect="1" noRot="1" noMove="1" noResize="1"/>
          </p:cNvGrpSpPr>
          <p:nvPr userDrawn="1">
            <p:custDataLst>
              <p:tags r:id="rId7"/>
            </p:custDataLst>
          </p:nvPr>
        </p:nvGrpSpPr>
        <p:grpSpPr>
          <a:xfrm>
            <a:off x="-2202100" y="-2224223"/>
            <a:ext cx="16596200" cy="11284323"/>
            <a:chOff x="-2202100" y="-2224223"/>
            <a:chExt cx="16596200" cy="11284323"/>
          </a:xfrm>
        </p:grpSpPr>
        <p:sp>
          <p:nvSpPr>
            <p:cNvPr id="12" name="Rectangle 11">
              <a:extLst>
                <a:ext uri="{FF2B5EF4-FFF2-40B4-BE49-F238E27FC236}">
                  <a16:creationId xmlns:a16="http://schemas.microsoft.com/office/drawing/2014/main" id="{AA423BDB-6737-4700-9989-01683A4147DA}"/>
                </a:ext>
              </a:extLst>
            </p:cNvPr>
            <p:cNvSpPr/>
            <p:nvPr/>
          </p:nvSpPr>
          <p:spPr>
            <a:xfrm>
              <a:off x="4851540" y="8494776"/>
              <a:ext cx="2488920" cy="565324"/>
            </a:xfrm>
            <a:prstGeom prst="rect">
              <a:avLst/>
            </a:prstGeom>
            <a:noFill/>
            <a:ln w="2159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391E50D3-44ED-477F-84FB-1E24BC65ED8F}"/>
                </a:ext>
              </a:extLst>
            </p:cNvPr>
            <p:cNvSpPr txBox="1"/>
            <p:nvPr/>
          </p:nvSpPr>
          <p:spPr>
            <a:xfrm>
              <a:off x="5006988" y="8647176"/>
              <a:ext cx="2178025" cy="260524"/>
            </a:xfrm>
            <a:custGeom>
              <a:avLst/>
              <a:gdLst/>
              <a:ahLst/>
              <a:cxnLst/>
              <a:rect l="l" t="t" r="r" b="b"/>
              <a:pathLst>
                <a:path w="2178025" h="260524">
                  <a:moveTo>
                    <a:pt x="1807648" y="222182"/>
                  </a:moveTo>
                  <a:cubicBezTo>
                    <a:pt x="1814010" y="222182"/>
                    <a:pt x="1818838" y="223968"/>
                    <a:pt x="1822130" y="227540"/>
                  </a:cubicBezTo>
                  <a:cubicBezTo>
                    <a:pt x="1825423" y="231111"/>
                    <a:pt x="1827070" y="235576"/>
                    <a:pt x="1827070" y="240934"/>
                  </a:cubicBezTo>
                  <a:cubicBezTo>
                    <a:pt x="1827070" y="246069"/>
                    <a:pt x="1825423" y="250366"/>
                    <a:pt x="1822130" y="253826"/>
                  </a:cubicBezTo>
                  <a:cubicBezTo>
                    <a:pt x="1818838" y="257287"/>
                    <a:pt x="1814010" y="259017"/>
                    <a:pt x="1807648" y="259017"/>
                  </a:cubicBezTo>
                  <a:cubicBezTo>
                    <a:pt x="1801285" y="259017"/>
                    <a:pt x="1796513" y="257287"/>
                    <a:pt x="1793332" y="253826"/>
                  </a:cubicBezTo>
                  <a:cubicBezTo>
                    <a:pt x="1790151" y="250366"/>
                    <a:pt x="1788560" y="246069"/>
                    <a:pt x="1788560" y="240934"/>
                  </a:cubicBezTo>
                  <a:cubicBezTo>
                    <a:pt x="1788560" y="235576"/>
                    <a:pt x="1790151" y="231111"/>
                    <a:pt x="1793332" y="227540"/>
                  </a:cubicBezTo>
                  <a:cubicBezTo>
                    <a:pt x="1796513" y="223968"/>
                    <a:pt x="1801285" y="222182"/>
                    <a:pt x="1807648" y="222182"/>
                  </a:cubicBezTo>
                  <a:close/>
                  <a:moveTo>
                    <a:pt x="807523" y="222182"/>
                  </a:moveTo>
                  <a:cubicBezTo>
                    <a:pt x="813885" y="222182"/>
                    <a:pt x="818713" y="223968"/>
                    <a:pt x="822005" y="227540"/>
                  </a:cubicBezTo>
                  <a:cubicBezTo>
                    <a:pt x="825298" y="231111"/>
                    <a:pt x="826945" y="235576"/>
                    <a:pt x="826945" y="240934"/>
                  </a:cubicBezTo>
                  <a:cubicBezTo>
                    <a:pt x="826945" y="246069"/>
                    <a:pt x="825298" y="250366"/>
                    <a:pt x="822005" y="253826"/>
                  </a:cubicBezTo>
                  <a:cubicBezTo>
                    <a:pt x="818713" y="257287"/>
                    <a:pt x="813885" y="259017"/>
                    <a:pt x="807523" y="259017"/>
                  </a:cubicBezTo>
                  <a:cubicBezTo>
                    <a:pt x="801160" y="259017"/>
                    <a:pt x="796388" y="257287"/>
                    <a:pt x="793207" y="253826"/>
                  </a:cubicBezTo>
                  <a:cubicBezTo>
                    <a:pt x="790026" y="250366"/>
                    <a:pt x="788435" y="246069"/>
                    <a:pt x="788435" y="240934"/>
                  </a:cubicBezTo>
                  <a:cubicBezTo>
                    <a:pt x="788435" y="235576"/>
                    <a:pt x="790026" y="231111"/>
                    <a:pt x="793207" y="227540"/>
                  </a:cubicBezTo>
                  <a:cubicBezTo>
                    <a:pt x="796388" y="223968"/>
                    <a:pt x="801160" y="222182"/>
                    <a:pt x="807523" y="222182"/>
                  </a:cubicBezTo>
                  <a:close/>
                  <a:moveTo>
                    <a:pt x="1488076" y="98952"/>
                  </a:moveTo>
                  <a:cubicBezTo>
                    <a:pt x="1472896" y="98952"/>
                    <a:pt x="1461064" y="104812"/>
                    <a:pt x="1452581" y="116532"/>
                  </a:cubicBezTo>
                  <a:cubicBezTo>
                    <a:pt x="1444098" y="128253"/>
                    <a:pt x="1439856" y="145610"/>
                    <a:pt x="1439856" y="168604"/>
                  </a:cubicBezTo>
                  <a:cubicBezTo>
                    <a:pt x="1439856" y="189142"/>
                    <a:pt x="1444098" y="205215"/>
                    <a:pt x="1452581" y="216824"/>
                  </a:cubicBezTo>
                  <a:cubicBezTo>
                    <a:pt x="1461064" y="228433"/>
                    <a:pt x="1472784" y="234237"/>
                    <a:pt x="1487741" y="234237"/>
                  </a:cubicBezTo>
                  <a:cubicBezTo>
                    <a:pt x="1507387" y="234237"/>
                    <a:pt x="1521730" y="225419"/>
                    <a:pt x="1530771" y="207783"/>
                  </a:cubicBezTo>
                  <a:lnTo>
                    <a:pt x="1530771" y="124569"/>
                  </a:lnTo>
                  <a:cubicBezTo>
                    <a:pt x="1521507" y="107491"/>
                    <a:pt x="1507275" y="98952"/>
                    <a:pt x="1488076" y="98952"/>
                  </a:cubicBezTo>
                  <a:close/>
                  <a:moveTo>
                    <a:pt x="1678241" y="98115"/>
                  </a:moveTo>
                  <a:cubicBezTo>
                    <a:pt x="1665740" y="98115"/>
                    <a:pt x="1655248" y="102663"/>
                    <a:pt x="1646764" y="111761"/>
                  </a:cubicBezTo>
                  <a:cubicBezTo>
                    <a:pt x="1638281" y="120858"/>
                    <a:pt x="1633035" y="133610"/>
                    <a:pt x="1631026" y="150019"/>
                  </a:cubicBezTo>
                  <a:lnTo>
                    <a:pt x="1721774" y="150019"/>
                  </a:lnTo>
                  <a:lnTo>
                    <a:pt x="1721774" y="147675"/>
                  </a:lnTo>
                  <a:cubicBezTo>
                    <a:pt x="1720881" y="131936"/>
                    <a:pt x="1716639" y="119742"/>
                    <a:pt x="1709049" y="111091"/>
                  </a:cubicBezTo>
                  <a:cubicBezTo>
                    <a:pt x="1701459" y="102440"/>
                    <a:pt x="1691190" y="98115"/>
                    <a:pt x="1678241" y="98115"/>
                  </a:cubicBezTo>
                  <a:close/>
                  <a:moveTo>
                    <a:pt x="1855700" y="76014"/>
                  </a:moveTo>
                  <a:lnTo>
                    <a:pt x="1887345" y="76014"/>
                  </a:lnTo>
                  <a:lnTo>
                    <a:pt x="1933389" y="215150"/>
                  </a:lnTo>
                  <a:lnTo>
                    <a:pt x="1978260" y="76014"/>
                  </a:lnTo>
                  <a:lnTo>
                    <a:pt x="2009905" y="76014"/>
                  </a:lnTo>
                  <a:lnTo>
                    <a:pt x="1944941" y="257175"/>
                  </a:lnTo>
                  <a:lnTo>
                    <a:pt x="1921334" y="257175"/>
                  </a:lnTo>
                  <a:close/>
                  <a:moveTo>
                    <a:pt x="1333370" y="76014"/>
                  </a:moveTo>
                  <a:lnTo>
                    <a:pt x="1364344" y="76014"/>
                  </a:lnTo>
                  <a:lnTo>
                    <a:pt x="1364344" y="257175"/>
                  </a:lnTo>
                  <a:lnTo>
                    <a:pt x="1333370" y="257175"/>
                  </a:lnTo>
                  <a:close/>
                  <a:moveTo>
                    <a:pt x="514350" y="76014"/>
                  </a:moveTo>
                  <a:lnTo>
                    <a:pt x="545157" y="76014"/>
                  </a:lnTo>
                  <a:lnTo>
                    <a:pt x="580820" y="211634"/>
                  </a:lnTo>
                  <a:lnTo>
                    <a:pt x="623013" y="76014"/>
                  </a:lnTo>
                  <a:lnTo>
                    <a:pt x="647960" y="76014"/>
                  </a:lnTo>
                  <a:lnTo>
                    <a:pt x="690990" y="214480"/>
                  </a:lnTo>
                  <a:lnTo>
                    <a:pt x="725816" y="76014"/>
                  </a:lnTo>
                  <a:lnTo>
                    <a:pt x="756791" y="76014"/>
                  </a:lnTo>
                  <a:lnTo>
                    <a:pt x="704050" y="257175"/>
                  </a:lnTo>
                  <a:lnTo>
                    <a:pt x="678935" y="257175"/>
                  </a:lnTo>
                  <a:lnTo>
                    <a:pt x="634901" y="119881"/>
                  </a:lnTo>
                  <a:lnTo>
                    <a:pt x="592038" y="257175"/>
                  </a:lnTo>
                  <a:lnTo>
                    <a:pt x="566923" y="257175"/>
                  </a:lnTo>
                  <a:close/>
                  <a:moveTo>
                    <a:pt x="257175" y="76014"/>
                  </a:moveTo>
                  <a:lnTo>
                    <a:pt x="287982" y="76014"/>
                  </a:lnTo>
                  <a:lnTo>
                    <a:pt x="323645" y="211634"/>
                  </a:lnTo>
                  <a:lnTo>
                    <a:pt x="365838" y="76014"/>
                  </a:lnTo>
                  <a:lnTo>
                    <a:pt x="390785" y="76014"/>
                  </a:lnTo>
                  <a:lnTo>
                    <a:pt x="433815" y="214480"/>
                  </a:lnTo>
                  <a:lnTo>
                    <a:pt x="468641" y="76014"/>
                  </a:lnTo>
                  <a:lnTo>
                    <a:pt x="499616" y="76014"/>
                  </a:lnTo>
                  <a:lnTo>
                    <a:pt x="446875" y="257175"/>
                  </a:lnTo>
                  <a:lnTo>
                    <a:pt x="421760" y="257175"/>
                  </a:lnTo>
                  <a:lnTo>
                    <a:pt x="377726" y="119881"/>
                  </a:lnTo>
                  <a:lnTo>
                    <a:pt x="334863" y="257175"/>
                  </a:lnTo>
                  <a:lnTo>
                    <a:pt x="309748" y="257175"/>
                  </a:lnTo>
                  <a:close/>
                  <a:moveTo>
                    <a:pt x="0" y="76014"/>
                  </a:moveTo>
                  <a:lnTo>
                    <a:pt x="30807" y="76014"/>
                  </a:lnTo>
                  <a:lnTo>
                    <a:pt x="66470" y="211634"/>
                  </a:lnTo>
                  <a:lnTo>
                    <a:pt x="108663" y="76014"/>
                  </a:lnTo>
                  <a:lnTo>
                    <a:pt x="133610" y="76014"/>
                  </a:lnTo>
                  <a:lnTo>
                    <a:pt x="176640" y="214480"/>
                  </a:lnTo>
                  <a:lnTo>
                    <a:pt x="211466" y="76014"/>
                  </a:lnTo>
                  <a:lnTo>
                    <a:pt x="242441" y="76014"/>
                  </a:lnTo>
                  <a:lnTo>
                    <a:pt x="189700" y="257175"/>
                  </a:lnTo>
                  <a:lnTo>
                    <a:pt x="164585" y="257175"/>
                  </a:lnTo>
                  <a:lnTo>
                    <a:pt x="120551" y="119881"/>
                  </a:lnTo>
                  <a:lnTo>
                    <a:pt x="77688" y="257175"/>
                  </a:lnTo>
                  <a:lnTo>
                    <a:pt x="52573" y="257175"/>
                  </a:lnTo>
                  <a:close/>
                  <a:moveTo>
                    <a:pt x="2120094" y="72666"/>
                  </a:moveTo>
                  <a:cubicBezTo>
                    <a:pt x="2158380" y="72666"/>
                    <a:pt x="2177690" y="94264"/>
                    <a:pt x="2178025" y="137461"/>
                  </a:cubicBezTo>
                  <a:lnTo>
                    <a:pt x="2178025" y="257175"/>
                  </a:lnTo>
                  <a:lnTo>
                    <a:pt x="2147050" y="257175"/>
                  </a:lnTo>
                  <a:lnTo>
                    <a:pt x="2147050" y="137294"/>
                  </a:lnTo>
                  <a:cubicBezTo>
                    <a:pt x="2146938" y="124234"/>
                    <a:pt x="2143953" y="114579"/>
                    <a:pt x="2138092" y="108328"/>
                  </a:cubicBezTo>
                  <a:cubicBezTo>
                    <a:pt x="2132232" y="102077"/>
                    <a:pt x="2123107" y="98952"/>
                    <a:pt x="2110717" y="98952"/>
                  </a:cubicBezTo>
                  <a:cubicBezTo>
                    <a:pt x="2100671" y="98952"/>
                    <a:pt x="2091853" y="101631"/>
                    <a:pt x="2084263" y="106989"/>
                  </a:cubicBezTo>
                  <a:cubicBezTo>
                    <a:pt x="2076673" y="112347"/>
                    <a:pt x="2070757" y="119379"/>
                    <a:pt x="2066515" y="128085"/>
                  </a:cubicBezTo>
                  <a:lnTo>
                    <a:pt x="2066515" y="257175"/>
                  </a:lnTo>
                  <a:lnTo>
                    <a:pt x="2035541" y="257175"/>
                  </a:lnTo>
                  <a:lnTo>
                    <a:pt x="2035541" y="76014"/>
                  </a:lnTo>
                  <a:lnTo>
                    <a:pt x="2064841" y="76014"/>
                  </a:lnTo>
                  <a:lnTo>
                    <a:pt x="2065846" y="98785"/>
                  </a:lnTo>
                  <a:cubicBezTo>
                    <a:pt x="2079687" y="81372"/>
                    <a:pt x="2097769" y="72666"/>
                    <a:pt x="2120094" y="72666"/>
                  </a:cubicBezTo>
                  <a:close/>
                  <a:moveTo>
                    <a:pt x="1678241" y="72666"/>
                  </a:moveTo>
                  <a:cubicBezTo>
                    <a:pt x="1701794" y="72666"/>
                    <a:pt x="1720099" y="80423"/>
                    <a:pt x="1733159" y="95938"/>
                  </a:cubicBezTo>
                  <a:cubicBezTo>
                    <a:pt x="1746219" y="111454"/>
                    <a:pt x="1752749" y="133666"/>
                    <a:pt x="1752749" y="162576"/>
                  </a:cubicBezTo>
                  <a:lnTo>
                    <a:pt x="1752749" y="175468"/>
                  </a:lnTo>
                  <a:lnTo>
                    <a:pt x="1630021" y="175468"/>
                  </a:lnTo>
                  <a:cubicBezTo>
                    <a:pt x="1630468" y="193328"/>
                    <a:pt x="1635686" y="207755"/>
                    <a:pt x="1645676" y="218749"/>
                  </a:cubicBezTo>
                  <a:cubicBezTo>
                    <a:pt x="1655666" y="229744"/>
                    <a:pt x="1668363" y="235241"/>
                    <a:pt x="1683767" y="235241"/>
                  </a:cubicBezTo>
                  <a:cubicBezTo>
                    <a:pt x="1694706" y="235241"/>
                    <a:pt x="1703970" y="233009"/>
                    <a:pt x="1711560" y="228544"/>
                  </a:cubicBezTo>
                  <a:cubicBezTo>
                    <a:pt x="1719151" y="224079"/>
                    <a:pt x="1725792" y="218163"/>
                    <a:pt x="1731485" y="210796"/>
                  </a:cubicBezTo>
                  <a:lnTo>
                    <a:pt x="1750405" y="225530"/>
                  </a:lnTo>
                  <a:cubicBezTo>
                    <a:pt x="1735224" y="248859"/>
                    <a:pt x="1712453" y="260524"/>
                    <a:pt x="1682092" y="260524"/>
                  </a:cubicBezTo>
                  <a:cubicBezTo>
                    <a:pt x="1657536" y="260524"/>
                    <a:pt x="1637556" y="252459"/>
                    <a:pt x="1622152" y="236330"/>
                  </a:cubicBezTo>
                  <a:cubicBezTo>
                    <a:pt x="1606748" y="220201"/>
                    <a:pt x="1599046" y="198630"/>
                    <a:pt x="1599046" y="171617"/>
                  </a:cubicBezTo>
                  <a:lnTo>
                    <a:pt x="1599046" y="165925"/>
                  </a:lnTo>
                  <a:cubicBezTo>
                    <a:pt x="1599046" y="147954"/>
                    <a:pt x="1602479" y="131908"/>
                    <a:pt x="1609343" y="117788"/>
                  </a:cubicBezTo>
                  <a:cubicBezTo>
                    <a:pt x="1616208" y="103668"/>
                    <a:pt x="1625807" y="92618"/>
                    <a:pt x="1638142" y="84637"/>
                  </a:cubicBezTo>
                  <a:cubicBezTo>
                    <a:pt x="1650476" y="76656"/>
                    <a:pt x="1663842" y="72666"/>
                    <a:pt x="1678241" y="72666"/>
                  </a:cubicBezTo>
                  <a:close/>
                  <a:moveTo>
                    <a:pt x="1129624" y="72666"/>
                  </a:moveTo>
                  <a:cubicBezTo>
                    <a:pt x="1150162" y="72666"/>
                    <a:pt x="1166822" y="77968"/>
                    <a:pt x="1179602" y="88572"/>
                  </a:cubicBezTo>
                  <a:cubicBezTo>
                    <a:pt x="1192383" y="99175"/>
                    <a:pt x="1198773" y="112737"/>
                    <a:pt x="1198773" y="129257"/>
                  </a:cubicBezTo>
                  <a:lnTo>
                    <a:pt x="1167631" y="129257"/>
                  </a:lnTo>
                  <a:cubicBezTo>
                    <a:pt x="1167631" y="120774"/>
                    <a:pt x="1164031" y="113463"/>
                    <a:pt x="1156831" y="107324"/>
                  </a:cubicBezTo>
                  <a:cubicBezTo>
                    <a:pt x="1149632" y="101185"/>
                    <a:pt x="1140563" y="98115"/>
                    <a:pt x="1129624" y="98115"/>
                  </a:cubicBezTo>
                  <a:cubicBezTo>
                    <a:pt x="1118350" y="98115"/>
                    <a:pt x="1109532" y="100571"/>
                    <a:pt x="1103170" y="105482"/>
                  </a:cubicBezTo>
                  <a:cubicBezTo>
                    <a:pt x="1096807" y="110393"/>
                    <a:pt x="1093626" y="116811"/>
                    <a:pt x="1093626" y="124737"/>
                  </a:cubicBezTo>
                  <a:cubicBezTo>
                    <a:pt x="1093626" y="132215"/>
                    <a:pt x="1096584" y="137852"/>
                    <a:pt x="1102500" y="141647"/>
                  </a:cubicBezTo>
                  <a:cubicBezTo>
                    <a:pt x="1108416" y="145442"/>
                    <a:pt x="1119104" y="149070"/>
                    <a:pt x="1134563" y="152530"/>
                  </a:cubicBezTo>
                  <a:cubicBezTo>
                    <a:pt x="1150023" y="155990"/>
                    <a:pt x="1162552" y="160120"/>
                    <a:pt x="1172151" y="164920"/>
                  </a:cubicBezTo>
                  <a:cubicBezTo>
                    <a:pt x="1181751" y="169720"/>
                    <a:pt x="1188867" y="175496"/>
                    <a:pt x="1193499" y="182249"/>
                  </a:cubicBezTo>
                  <a:cubicBezTo>
                    <a:pt x="1198131" y="189002"/>
                    <a:pt x="1200447" y="197234"/>
                    <a:pt x="1200447" y="206945"/>
                  </a:cubicBezTo>
                  <a:cubicBezTo>
                    <a:pt x="1200447" y="223131"/>
                    <a:pt x="1193973" y="236107"/>
                    <a:pt x="1181025" y="245873"/>
                  </a:cubicBezTo>
                  <a:cubicBezTo>
                    <a:pt x="1168077" y="255640"/>
                    <a:pt x="1151278" y="260524"/>
                    <a:pt x="1130628" y="260524"/>
                  </a:cubicBezTo>
                  <a:cubicBezTo>
                    <a:pt x="1116118" y="260524"/>
                    <a:pt x="1103281" y="257956"/>
                    <a:pt x="1092119" y="252822"/>
                  </a:cubicBezTo>
                  <a:cubicBezTo>
                    <a:pt x="1080957" y="247687"/>
                    <a:pt x="1072223" y="240516"/>
                    <a:pt x="1065916" y="231307"/>
                  </a:cubicBezTo>
                  <a:cubicBezTo>
                    <a:pt x="1059610" y="222098"/>
                    <a:pt x="1056456" y="212136"/>
                    <a:pt x="1056456" y="201420"/>
                  </a:cubicBezTo>
                  <a:lnTo>
                    <a:pt x="1087431" y="201420"/>
                  </a:lnTo>
                  <a:cubicBezTo>
                    <a:pt x="1087989" y="211801"/>
                    <a:pt x="1092147" y="220033"/>
                    <a:pt x="1099905" y="226116"/>
                  </a:cubicBezTo>
                  <a:cubicBezTo>
                    <a:pt x="1107662" y="232200"/>
                    <a:pt x="1117904" y="235241"/>
                    <a:pt x="1130628" y="235241"/>
                  </a:cubicBezTo>
                  <a:cubicBezTo>
                    <a:pt x="1142349" y="235241"/>
                    <a:pt x="1151753" y="232869"/>
                    <a:pt x="1158841" y="228126"/>
                  </a:cubicBezTo>
                  <a:cubicBezTo>
                    <a:pt x="1165929" y="223382"/>
                    <a:pt x="1169473" y="217047"/>
                    <a:pt x="1169473" y="209122"/>
                  </a:cubicBezTo>
                  <a:cubicBezTo>
                    <a:pt x="1169473" y="200751"/>
                    <a:pt x="1166319" y="194249"/>
                    <a:pt x="1160013" y="189616"/>
                  </a:cubicBezTo>
                  <a:cubicBezTo>
                    <a:pt x="1153706" y="184984"/>
                    <a:pt x="1142711" y="180994"/>
                    <a:pt x="1127029" y="177645"/>
                  </a:cubicBezTo>
                  <a:cubicBezTo>
                    <a:pt x="1111346" y="174296"/>
                    <a:pt x="1098900" y="170278"/>
                    <a:pt x="1089691" y="165590"/>
                  </a:cubicBezTo>
                  <a:cubicBezTo>
                    <a:pt x="1080483" y="160902"/>
                    <a:pt x="1073674" y="155321"/>
                    <a:pt x="1069265" y="148847"/>
                  </a:cubicBezTo>
                  <a:cubicBezTo>
                    <a:pt x="1064856" y="142373"/>
                    <a:pt x="1062651" y="134671"/>
                    <a:pt x="1062651" y="125741"/>
                  </a:cubicBezTo>
                  <a:cubicBezTo>
                    <a:pt x="1062651" y="110896"/>
                    <a:pt x="1068930" y="98338"/>
                    <a:pt x="1081487" y="88069"/>
                  </a:cubicBezTo>
                  <a:cubicBezTo>
                    <a:pt x="1094045" y="77800"/>
                    <a:pt x="1110090" y="72666"/>
                    <a:pt x="1129624" y="72666"/>
                  </a:cubicBezTo>
                  <a:close/>
                  <a:moveTo>
                    <a:pt x="942472" y="35831"/>
                  </a:moveTo>
                  <a:cubicBezTo>
                    <a:pt x="928855" y="35831"/>
                    <a:pt x="917916" y="41049"/>
                    <a:pt x="909656" y="51485"/>
                  </a:cubicBezTo>
                  <a:cubicBezTo>
                    <a:pt x="901396" y="61922"/>
                    <a:pt x="897266" y="75679"/>
                    <a:pt x="897266" y="92757"/>
                  </a:cubicBezTo>
                  <a:cubicBezTo>
                    <a:pt x="897266" y="109389"/>
                    <a:pt x="901256" y="123090"/>
                    <a:pt x="909237" y="133862"/>
                  </a:cubicBezTo>
                  <a:cubicBezTo>
                    <a:pt x="917218" y="144633"/>
                    <a:pt x="927906" y="150019"/>
                    <a:pt x="941300" y="150019"/>
                  </a:cubicBezTo>
                  <a:cubicBezTo>
                    <a:pt x="951681" y="150019"/>
                    <a:pt x="961253" y="146838"/>
                    <a:pt x="970015" y="140475"/>
                  </a:cubicBezTo>
                  <a:cubicBezTo>
                    <a:pt x="978777" y="134113"/>
                    <a:pt x="985168" y="126243"/>
                    <a:pt x="989186" y="116867"/>
                  </a:cubicBezTo>
                  <a:lnTo>
                    <a:pt x="989186" y="104477"/>
                  </a:lnTo>
                  <a:cubicBezTo>
                    <a:pt x="989186" y="84163"/>
                    <a:pt x="984777" y="67643"/>
                    <a:pt x="975959" y="54918"/>
                  </a:cubicBezTo>
                  <a:cubicBezTo>
                    <a:pt x="967141" y="42193"/>
                    <a:pt x="955979" y="35831"/>
                    <a:pt x="942472" y="35831"/>
                  </a:cubicBezTo>
                  <a:close/>
                  <a:moveTo>
                    <a:pt x="1349108" y="10046"/>
                  </a:moveTo>
                  <a:cubicBezTo>
                    <a:pt x="1355136" y="10046"/>
                    <a:pt x="1359712" y="11776"/>
                    <a:pt x="1362837" y="15237"/>
                  </a:cubicBezTo>
                  <a:cubicBezTo>
                    <a:pt x="1365963" y="18697"/>
                    <a:pt x="1367526" y="22938"/>
                    <a:pt x="1367526" y="27961"/>
                  </a:cubicBezTo>
                  <a:cubicBezTo>
                    <a:pt x="1367526" y="32984"/>
                    <a:pt x="1365963" y="37170"/>
                    <a:pt x="1362837" y="40519"/>
                  </a:cubicBezTo>
                  <a:cubicBezTo>
                    <a:pt x="1359712" y="43867"/>
                    <a:pt x="1355136" y="45542"/>
                    <a:pt x="1349108" y="45542"/>
                  </a:cubicBezTo>
                  <a:cubicBezTo>
                    <a:pt x="1343081" y="45542"/>
                    <a:pt x="1338532" y="43867"/>
                    <a:pt x="1335462" y="40519"/>
                  </a:cubicBezTo>
                  <a:cubicBezTo>
                    <a:pt x="1332393" y="37170"/>
                    <a:pt x="1330858" y="32984"/>
                    <a:pt x="1330858" y="27961"/>
                  </a:cubicBezTo>
                  <a:cubicBezTo>
                    <a:pt x="1330858" y="22938"/>
                    <a:pt x="1332393" y="18697"/>
                    <a:pt x="1335462" y="15237"/>
                  </a:cubicBezTo>
                  <a:cubicBezTo>
                    <a:pt x="1338532" y="11776"/>
                    <a:pt x="1343081" y="10046"/>
                    <a:pt x="1349108" y="10046"/>
                  </a:cubicBezTo>
                  <a:close/>
                  <a:moveTo>
                    <a:pt x="942305" y="10046"/>
                  </a:moveTo>
                  <a:cubicBezTo>
                    <a:pt x="966415" y="10046"/>
                    <a:pt x="985419" y="19060"/>
                    <a:pt x="999316" y="37086"/>
                  </a:cubicBezTo>
                  <a:cubicBezTo>
                    <a:pt x="1013212" y="55113"/>
                    <a:pt x="1020161" y="79698"/>
                    <a:pt x="1020161" y="110840"/>
                  </a:cubicBezTo>
                  <a:lnTo>
                    <a:pt x="1020161" y="119881"/>
                  </a:lnTo>
                  <a:cubicBezTo>
                    <a:pt x="1020161" y="167320"/>
                    <a:pt x="1010785" y="201950"/>
                    <a:pt x="992032" y="223772"/>
                  </a:cubicBezTo>
                  <a:cubicBezTo>
                    <a:pt x="973280" y="245594"/>
                    <a:pt x="944984" y="256784"/>
                    <a:pt x="907144" y="257342"/>
                  </a:cubicBezTo>
                  <a:lnTo>
                    <a:pt x="901117" y="257342"/>
                  </a:lnTo>
                  <a:lnTo>
                    <a:pt x="901117" y="231056"/>
                  </a:lnTo>
                  <a:lnTo>
                    <a:pt x="907647" y="231056"/>
                  </a:lnTo>
                  <a:cubicBezTo>
                    <a:pt x="933208" y="230611"/>
                    <a:pt x="952853" y="223956"/>
                    <a:pt x="966583" y="211089"/>
                  </a:cubicBezTo>
                  <a:cubicBezTo>
                    <a:pt x="980312" y="198223"/>
                    <a:pt x="987791" y="177866"/>
                    <a:pt x="989018" y="150019"/>
                  </a:cubicBezTo>
                  <a:cubicBezTo>
                    <a:pt x="982545" y="157721"/>
                    <a:pt x="974815" y="163916"/>
                    <a:pt x="965829" y="168604"/>
                  </a:cubicBezTo>
                  <a:cubicBezTo>
                    <a:pt x="956844" y="173292"/>
                    <a:pt x="946993" y="175636"/>
                    <a:pt x="936278" y="175636"/>
                  </a:cubicBezTo>
                  <a:cubicBezTo>
                    <a:pt x="922213" y="175636"/>
                    <a:pt x="909963" y="172176"/>
                    <a:pt x="899526" y="165255"/>
                  </a:cubicBezTo>
                  <a:cubicBezTo>
                    <a:pt x="889090" y="158335"/>
                    <a:pt x="881025" y="148596"/>
                    <a:pt x="875332" y="136038"/>
                  </a:cubicBezTo>
                  <a:cubicBezTo>
                    <a:pt x="869640" y="123481"/>
                    <a:pt x="866793" y="109612"/>
                    <a:pt x="866793" y="94431"/>
                  </a:cubicBezTo>
                  <a:cubicBezTo>
                    <a:pt x="866793" y="78135"/>
                    <a:pt x="869891" y="63457"/>
                    <a:pt x="876086" y="50397"/>
                  </a:cubicBezTo>
                  <a:cubicBezTo>
                    <a:pt x="882281" y="37338"/>
                    <a:pt x="891071" y="27347"/>
                    <a:pt x="902456" y="20427"/>
                  </a:cubicBezTo>
                  <a:cubicBezTo>
                    <a:pt x="913842" y="13506"/>
                    <a:pt x="927125" y="10046"/>
                    <a:pt x="942305" y="10046"/>
                  </a:cubicBezTo>
                  <a:close/>
                  <a:moveTo>
                    <a:pt x="1530771" y="0"/>
                  </a:moveTo>
                  <a:lnTo>
                    <a:pt x="1561746" y="0"/>
                  </a:lnTo>
                  <a:lnTo>
                    <a:pt x="1561746" y="257175"/>
                  </a:lnTo>
                  <a:lnTo>
                    <a:pt x="1533283" y="257175"/>
                  </a:lnTo>
                  <a:lnTo>
                    <a:pt x="1531776" y="237753"/>
                  </a:lnTo>
                  <a:cubicBezTo>
                    <a:pt x="1519386" y="252933"/>
                    <a:pt x="1502141" y="260524"/>
                    <a:pt x="1480040" y="260524"/>
                  </a:cubicBezTo>
                  <a:cubicBezTo>
                    <a:pt x="1459055" y="260524"/>
                    <a:pt x="1441949" y="251929"/>
                    <a:pt x="1428722" y="234739"/>
                  </a:cubicBezTo>
                  <a:cubicBezTo>
                    <a:pt x="1415495" y="217549"/>
                    <a:pt x="1408881" y="195114"/>
                    <a:pt x="1408881" y="167432"/>
                  </a:cubicBezTo>
                  <a:lnTo>
                    <a:pt x="1408881" y="165088"/>
                  </a:lnTo>
                  <a:cubicBezTo>
                    <a:pt x="1408881" y="137294"/>
                    <a:pt x="1415467" y="114942"/>
                    <a:pt x="1428638" y="98031"/>
                  </a:cubicBezTo>
                  <a:cubicBezTo>
                    <a:pt x="1441809" y="81121"/>
                    <a:pt x="1459055" y="72666"/>
                    <a:pt x="1480375" y="72666"/>
                  </a:cubicBezTo>
                  <a:cubicBezTo>
                    <a:pt x="1501583" y="72666"/>
                    <a:pt x="1518381" y="79921"/>
                    <a:pt x="1530771" y="94431"/>
                  </a:cubicBezTo>
                  <a:close/>
                  <a:moveTo>
                    <a:pt x="1247645" y="0"/>
                  </a:moveTo>
                  <a:lnTo>
                    <a:pt x="1278619" y="0"/>
                  </a:lnTo>
                  <a:lnTo>
                    <a:pt x="1278619" y="257175"/>
                  </a:lnTo>
                  <a:lnTo>
                    <a:pt x="1247645" y="257175"/>
                  </a:lnTo>
                  <a:close/>
                </a:path>
              </a:pathLst>
            </a:custGeom>
            <a:solidFill>
              <a:schemeClr val="bg1">
                <a:lumMod val="7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700">
                <a:solidFill>
                  <a:schemeClr val="bg1">
                    <a:lumMod val="75000"/>
                  </a:schemeClr>
                </a:solidFill>
                <a:latin typeface="#9Slide02 Noi dung dai" panose="02000000000000000000" pitchFamily="2" charset="0"/>
                <a:ea typeface="#9Slide02 Noi dung dai" panose="02000000000000000000" pitchFamily="2" charset="0"/>
              </a:endParaRPr>
            </a:p>
          </p:txBody>
        </p:sp>
        <p:sp>
          <p:nvSpPr>
            <p:cNvPr id="14" name="Rectangle 13">
              <a:extLst>
                <a:ext uri="{FF2B5EF4-FFF2-40B4-BE49-F238E27FC236}">
                  <a16:creationId xmlns:a16="http://schemas.microsoft.com/office/drawing/2014/main" id="{52465F73-4B27-4C0F-9B02-510C8E083EB6}"/>
                </a:ext>
              </a:extLst>
            </p:cNvPr>
            <p:cNvSpPr/>
            <p:nvPr/>
          </p:nvSpPr>
          <p:spPr>
            <a:xfrm>
              <a:off x="-2202100" y="-2224223"/>
              <a:ext cx="16596200" cy="11284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9Slide.vn">
            <a:extLst>
              <a:ext uri="{FF2B5EF4-FFF2-40B4-BE49-F238E27FC236}">
                <a16:creationId xmlns:a16="http://schemas.microsoft.com/office/drawing/2014/main" id="{0F30810D-0BA7-48B5-9100-E09C5C296021}"/>
              </a:ext>
            </a:extLst>
          </p:cNvPr>
          <p:cNvSpPr>
            <a:spLocks noSelect="1"/>
          </p:cNvSpPr>
          <p:nvPr userDrawn="1">
            <p:custDataLst>
              <p:tags r:id="rId8"/>
            </p:custDataLst>
          </p:nvPr>
        </p:nvSpPr>
        <p:spPr>
          <a:xfrm>
            <a:off x="6091428" y="-8915400"/>
            <a:ext cx="9144" cy="91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9Slide.vn">
            <a:extLst>
              <a:ext uri="{FF2B5EF4-FFF2-40B4-BE49-F238E27FC236}">
                <a16:creationId xmlns:a16="http://schemas.microsoft.com/office/drawing/2014/main" id="{5703AF2A-1D5F-4BD2-8904-9B6C863CB9B3}"/>
              </a:ext>
            </a:extLst>
          </p:cNvPr>
          <p:cNvSpPr>
            <a:spLocks noSelect="1"/>
          </p:cNvSpPr>
          <p:nvPr userDrawn="1">
            <p:custDataLst>
              <p:tags r:id="rId9"/>
            </p:custDataLst>
          </p:nvPr>
        </p:nvSpPr>
        <p:spPr>
          <a:xfrm>
            <a:off x="6091428" y="15764256"/>
            <a:ext cx="9144" cy="91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8146389"/>
      </p:ext>
    </p:extLst>
  </p:cSld>
  <p:clrMap bg1="lt1" tx1="dk1" bg2="lt2" tx2="dk2" accent1="accent1" accent2="accent2" accent3="accent3" accent4="accent4" accent5="accent5" accent6="accent6" hlink="hlink" folHlink="folHlink"/>
  <p:sldLayoutIdLst>
    <p:sldLayoutId id="2147483655" r:id="rId1"/>
    <p:sldLayoutId id="2147483654" r:id="rId2"/>
    <p:sldLayoutId id="2147483649" r:id="rId3"/>
    <p:sldLayoutId id="2147483657" r:id="rId4"/>
    <p:sldLayoutId id="2147483650"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eg"/><Relationship Id="rId10" Type="http://schemas.openxmlformats.org/officeDocument/2006/relationships/image" Target="../media/image53.png"/><Relationship Id="rId4" Type="http://schemas.openxmlformats.org/officeDocument/2006/relationships/image" Target="../media/image21.png"/><Relationship Id="rId9" Type="http://schemas.openxmlformats.org/officeDocument/2006/relationships/image" Target="../media/image52.png"/></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25.png"/><Relationship Id="rId4" Type="http://schemas.openxmlformats.org/officeDocument/2006/relationships/image" Target="../media/image52.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28.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1.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ường Đại Học Sư Phạm Kỹ Thuật TPHCM">
            <a:extLst>
              <a:ext uri="{FF2B5EF4-FFF2-40B4-BE49-F238E27FC236}">
                <a16:creationId xmlns:a16="http://schemas.microsoft.com/office/drawing/2014/main" id="{073D8C46-739D-4198-8B6E-0A3755B7A6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920" y="325492"/>
            <a:ext cx="4476750" cy="1019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ƯỜNG ĐẠI HỌC SƯ PHẠM KỸ THUẬT TP.HCM">
            <a:extLst>
              <a:ext uri="{FF2B5EF4-FFF2-40B4-BE49-F238E27FC236}">
                <a16:creationId xmlns:a16="http://schemas.microsoft.com/office/drawing/2014/main" id="{072D3EB6-4793-4846-A92C-504AB623C6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325492"/>
            <a:ext cx="3292038" cy="9970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FF785E-B189-42BC-9358-F06341AB88B3}"/>
              </a:ext>
            </a:extLst>
          </p:cNvPr>
          <p:cNvSpPr txBox="1"/>
          <p:nvPr/>
        </p:nvSpPr>
        <p:spPr>
          <a:xfrm>
            <a:off x="1620926" y="2259840"/>
            <a:ext cx="8950148" cy="1562992"/>
          </a:xfrm>
          <a:prstGeom prst="rect">
            <a:avLst/>
          </a:prstGeom>
          <a:noFill/>
        </p:spPr>
        <p:txBody>
          <a:bodyPr wrap="square" lIns="0" tIns="0" rIns="0" bIns="0" rtlCol="0">
            <a:spAutoFit/>
          </a:bodyPr>
          <a:lstStyle/>
          <a:p>
            <a:pPr algn="ctr">
              <a:lnSpc>
                <a:spcPct val="120000"/>
              </a:lnSpc>
            </a:pPr>
            <a:r>
              <a:rPr lang="en-US" sz="4400">
                <a:solidFill>
                  <a:schemeClr val="tx1">
                    <a:lumMod val="50000"/>
                    <a:lumOff val="50000"/>
                  </a:schemeClr>
                </a:solidFill>
                <a:latin typeface="#9Slide02 Tieu de rat dai 01" panose="02000000000000000000" pitchFamily="2" charset="0"/>
                <a:ea typeface="#9Slide02 Tieu de rat dai 01" panose="02000000000000000000" pitchFamily="2" charset="0"/>
              </a:rPr>
              <a:t>NGHIÊN CỨU THUẬT TOÁN DI CHUYỂN CHO MOBILE ROBOT</a:t>
            </a:r>
          </a:p>
        </p:txBody>
      </p:sp>
      <p:sp>
        <p:nvSpPr>
          <p:cNvPr id="2" name="TextBox 1">
            <a:extLst>
              <a:ext uri="{FF2B5EF4-FFF2-40B4-BE49-F238E27FC236}">
                <a16:creationId xmlns:a16="http://schemas.microsoft.com/office/drawing/2014/main" id="{ED6F9FDC-562F-40B1-BB06-B8F5634BE340}"/>
              </a:ext>
            </a:extLst>
          </p:cNvPr>
          <p:cNvSpPr txBox="1"/>
          <p:nvPr/>
        </p:nvSpPr>
        <p:spPr>
          <a:xfrm>
            <a:off x="4749478" y="1695332"/>
            <a:ext cx="2693045" cy="492443"/>
          </a:xfrm>
          <a:prstGeom prst="rect">
            <a:avLst/>
          </a:prstGeom>
          <a:noFill/>
        </p:spPr>
        <p:txBody>
          <a:bodyPr wrap="none" lIns="0" tIns="0" rIns="0" bIns="0" rtlCol="0">
            <a:spAutoFit/>
          </a:bodyPr>
          <a:lstStyle/>
          <a:p>
            <a:pPr algn="l"/>
            <a:r>
              <a:rPr lang="en-US" sz="3200">
                <a:solidFill>
                  <a:schemeClr val="tx1">
                    <a:lumMod val="50000"/>
                    <a:lumOff val="50000"/>
                  </a:schemeClr>
                </a:solidFill>
                <a:latin typeface="#9Slide02 Tieu de rat dai 01" panose="02000000000000000000" pitchFamily="2" charset="0"/>
                <a:ea typeface="#9Slide02 Tieu de rat dai 01" panose="02000000000000000000" pitchFamily="2" charset="0"/>
              </a:rPr>
              <a:t>Đồ án tốt nghiệp</a:t>
            </a:r>
          </a:p>
        </p:txBody>
      </p:sp>
      <p:graphicFrame>
        <p:nvGraphicFramePr>
          <p:cNvPr id="3" name="Table 2">
            <a:extLst>
              <a:ext uri="{FF2B5EF4-FFF2-40B4-BE49-F238E27FC236}">
                <a16:creationId xmlns:a16="http://schemas.microsoft.com/office/drawing/2014/main" id="{344E0E25-D4EC-4C65-8065-FB97E25143B9}"/>
              </a:ext>
            </a:extLst>
          </p:cNvPr>
          <p:cNvGraphicFramePr>
            <a:graphicFrameLocks noGrp="1"/>
          </p:cNvGraphicFramePr>
          <p:nvPr>
            <p:extLst>
              <p:ext uri="{D42A27DB-BD31-4B8C-83A1-F6EECF244321}">
                <p14:modId xmlns:p14="http://schemas.microsoft.com/office/powerpoint/2010/main" val="3674184686"/>
              </p:ext>
            </p:extLst>
          </p:nvPr>
        </p:nvGraphicFramePr>
        <p:xfrm>
          <a:off x="6096000" y="4581788"/>
          <a:ext cx="5791200" cy="1950720"/>
        </p:xfrm>
        <a:graphic>
          <a:graphicData uri="http://schemas.openxmlformats.org/drawingml/2006/table">
            <a:tbl>
              <a:tblPr firstRow="1" firstCol="1" bandRow="1">
                <a:tableStyleId>{5940675A-B579-460E-94D1-54222C63F5DA}</a:tableStyleId>
              </a:tblPr>
              <a:tblGrid>
                <a:gridCol w="3772593">
                  <a:extLst>
                    <a:ext uri="{9D8B030D-6E8A-4147-A177-3AD203B41FA5}">
                      <a16:colId xmlns:a16="http://schemas.microsoft.com/office/drawing/2014/main" val="174327846"/>
                    </a:ext>
                  </a:extLst>
                </a:gridCol>
                <a:gridCol w="2018607">
                  <a:extLst>
                    <a:ext uri="{9D8B030D-6E8A-4147-A177-3AD203B41FA5}">
                      <a16:colId xmlns:a16="http://schemas.microsoft.com/office/drawing/2014/main" val="402779522"/>
                    </a:ext>
                  </a:extLst>
                </a:gridCol>
              </a:tblGrid>
              <a:tr h="381000">
                <a:tc>
                  <a:txBody>
                    <a:bodyPr/>
                    <a:lstStyle/>
                    <a:p>
                      <a:pPr algn="l">
                        <a:lnSpc>
                          <a:spcPct val="150000"/>
                        </a:lnSpc>
                      </a:pPr>
                      <a:r>
                        <a:rPr lang="en-US" sz="2400" b="1" i="0">
                          <a:solidFill>
                            <a:schemeClr val="bg1">
                              <a:lumMod val="50000"/>
                            </a:schemeClr>
                          </a:solidFill>
                          <a:effectLst/>
                          <a:latin typeface="#9Slide02 Noi dung rat dai" panose="02000000000000000000" pitchFamily="2" charset="0"/>
                          <a:ea typeface="#9Slide02 Noi dung rat dai" panose="02000000000000000000" pitchFamily="2" charset="0"/>
                          <a:cs typeface="Times New Roman" panose="02020603050405020304" pitchFamily="18" charset="0"/>
                        </a:rPr>
                        <a:t>Sinh viên thực hiện</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lnSpc>
                          <a:spcPct val="150000"/>
                        </a:lnSpc>
                      </a:pPr>
                      <a:r>
                        <a:rPr lang="en-US" sz="2400" b="1" i="0">
                          <a:solidFill>
                            <a:schemeClr val="bg1">
                              <a:lumMod val="50000"/>
                            </a:schemeClr>
                          </a:solidFill>
                          <a:effectLst/>
                          <a:latin typeface="#9Slide02 Noi dung rat dai" panose="02000000000000000000" pitchFamily="2" charset="0"/>
                          <a:ea typeface="#9Slide02 Noi dung rat dai" panose="02000000000000000000" pitchFamily="2" charset="0"/>
                        </a:rPr>
                        <a:t>MSSV</a:t>
                      </a:r>
                      <a:endParaRPr lang="en-US" sz="2400" b="1" i="0">
                        <a:solidFill>
                          <a:schemeClr val="bg1">
                            <a:lumMod val="50000"/>
                          </a:schemeClr>
                        </a:solidFill>
                        <a:effectLst/>
                        <a:latin typeface="#9Slide02 Noi dung rat dai" panose="02000000000000000000" pitchFamily="2" charset="0"/>
                        <a:ea typeface="#9Slide02 Noi dung rat dai" panose="02000000000000000000" pitchFamily="2"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45836138"/>
                  </a:ext>
                </a:extLst>
              </a:tr>
              <a:tr h="381000">
                <a:tc>
                  <a:txBody>
                    <a:bodyPr/>
                    <a:lstStyle/>
                    <a:p>
                      <a:pPr algn="l">
                        <a:lnSpc>
                          <a:spcPct val="150000"/>
                        </a:lnSpc>
                      </a:pPr>
                      <a:r>
                        <a:rPr lang="en-US" sz="2400">
                          <a:solidFill>
                            <a:schemeClr val="bg1">
                              <a:lumMod val="50000"/>
                            </a:schemeClr>
                          </a:solidFill>
                          <a:effectLst/>
                          <a:latin typeface="#9Slide02 Noi dung rat dai" panose="02000000000000000000" pitchFamily="2" charset="0"/>
                          <a:ea typeface="#9Slide02 Noi dung rat dai" panose="02000000000000000000" pitchFamily="2" charset="0"/>
                        </a:rPr>
                        <a:t>Nguyễn Hoàng Danh</a:t>
                      </a:r>
                      <a:endParaRPr lang="en-US" sz="2400">
                        <a:solidFill>
                          <a:schemeClr val="bg1">
                            <a:lumMod val="50000"/>
                          </a:schemeClr>
                        </a:solidFill>
                        <a:effectLst/>
                        <a:latin typeface="#9Slide02 Noi dung rat dai" panose="02000000000000000000" pitchFamily="2" charset="0"/>
                        <a:ea typeface="#9Slide02 Noi dung rat dai" panose="02000000000000000000" pitchFamily="2"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lnSpc>
                          <a:spcPct val="150000"/>
                        </a:lnSpc>
                      </a:pPr>
                      <a:r>
                        <a:rPr lang="en-US" sz="2400">
                          <a:solidFill>
                            <a:schemeClr val="bg1">
                              <a:lumMod val="50000"/>
                            </a:schemeClr>
                          </a:solidFill>
                          <a:effectLst/>
                          <a:latin typeface="#9Slide02 Noi dung rat dai" panose="02000000000000000000" pitchFamily="2" charset="0"/>
                          <a:ea typeface="#9Slide02 Noi dung rat dai" panose="02000000000000000000" pitchFamily="2" charset="0"/>
                        </a:rPr>
                        <a:t>18146090</a:t>
                      </a:r>
                      <a:endParaRPr lang="en-US" sz="2400">
                        <a:solidFill>
                          <a:schemeClr val="bg1">
                            <a:lumMod val="50000"/>
                          </a:schemeClr>
                        </a:solidFill>
                        <a:effectLst/>
                        <a:latin typeface="#9Slide02 Noi dung rat dai" panose="02000000000000000000" pitchFamily="2" charset="0"/>
                        <a:ea typeface="#9Slide02 Noi dung rat dai" panose="02000000000000000000" pitchFamily="2"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0712675"/>
                  </a:ext>
                </a:extLst>
              </a:tr>
              <a:tr h="381000">
                <a:tc>
                  <a:txBody>
                    <a:bodyPr/>
                    <a:lstStyle/>
                    <a:p>
                      <a:pPr algn="l">
                        <a:lnSpc>
                          <a:spcPct val="150000"/>
                        </a:lnSpc>
                      </a:pPr>
                      <a:r>
                        <a:rPr lang="en-US" sz="2400">
                          <a:solidFill>
                            <a:schemeClr val="bg1">
                              <a:lumMod val="50000"/>
                            </a:schemeClr>
                          </a:solidFill>
                          <a:effectLst/>
                          <a:latin typeface="#9Slide02 Noi dung rat dai" panose="02000000000000000000" pitchFamily="2" charset="0"/>
                          <a:ea typeface="#9Slide02 Noi dung rat dai" panose="02000000000000000000" pitchFamily="2" charset="0"/>
                        </a:rPr>
                        <a:t>Nguyễn Tấn Duy</a:t>
                      </a:r>
                      <a:endParaRPr lang="en-US" sz="2400">
                        <a:solidFill>
                          <a:schemeClr val="bg1">
                            <a:lumMod val="50000"/>
                          </a:schemeClr>
                        </a:solidFill>
                        <a:effectLst/>
                        <a:latin typeface="#9Slide02 Noi dung rat dai" panose="02000000000000000000" pitchFamily="2" charset="0"/>
                        <a:ea typeface="#9Slide02 Noi dung rat dai" panose="02000000000000000000" pitchFamily="2"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lnSpc>
                          <a:spcPct val="150000"/>
                        </a:lnSpc>
                      </a:pPr>
                      <a:r>
                        <a:rPr lang="en-US" sz="2400">
                          <a:solidFill>
                            <a:schemeClr val="bg1">
                              <a:lumMod val="50000"/>
                            </a:schemeClr>
                          </a:solidFill>
                          <a:effectLst/>
                          <a:latin typeface="#9Slide02 Noi dung rat dai" panose="02000000000000000000" pitchFamily="2" charset="0"/>
                          <a:ea typeface="#9Slide02 Noi dung rat dai" panose="02000000000000000000" pitchFamily="2" charset="0"/>
                        </a:rPr>
                        <a:t>18146092</a:t>
                      </a:r>
                      <a:endParaRPr lang="en-US" sz="2400">
                        <a:solidFill>
                          <a:schemeClr val="bg1">
                            <a:lumMod val="50000"/>
                          </a:schemeClr>
                        </a:solidFill>
                        <a:effectLst/>
                        <a:latin typeface="#9Slide02 Noi dung rat dai" panose="02000000000000000000" pitchFamily="2" charset="0"/>
                        <a:ea typeface="#9Slide02 Noi dung rat dai" panose="02000000000000000000" pitchFamily="2"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31876506"/>
                  </a:ext>
                </a:extLst>
              </a:tr>
              <a:tr h="381000">
                <a:tc>
                  <a:txBody>
                    <a:bodyPr/>
                    <a:lstStyle/>
                    <a:p>
                      <a:pPr algn="l">
                        <a:lnSpc>
                          <a:spcPct val="150000"/>
                        </a:lnSpc>
                      </a:pPr>
                      <a:r>
                        <a:rPr lang="en-US" sz="2400">
                          <a:solidFill>
                            <a:schemeClr val="bg1">
                              <a:lumMod val="50000"/>
                            </a:schemeClr>
                          </a:solidFill>
                          <a:effectLst/>
                          <a:latin typeface="#9Slide02 Noi dung rat dai" panose="02000000000000000000" pitchFamily="2" charset="0"/>
                          <a:ea typeface="#9Slide02 Noi dung rat dai" panose="02000000000000000000" pitchFamily="2" charset="0"/>
                        </a:rPr>
                        <a:t>Đỗ Đình Long</a:t>
                      </a:r>
                      <a:endParaRPr lang="en-US" sz="2400">
                        <a:solidFill>
                          <a:schemeClr val="bg1">
                            <a:lumMod val="50000"/>
                          </a:schemeClr>
                        </a:solidFill>
                        <a:effectLst/>
                        <a:latin typeface="#9Slide02 Noi dung rat dai" panose="02000000000000000000" pitchFamily="2" charset="0"/>
                        <a:ea typeface="#9Slide02 Noi dung rat dai" panose="02000000000000000000" pitchFamily="2"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lnSpc>
                          <a:spcPct val="150000"/>
                        </a:lnSpc>
                      </a:pPr>
                      <a:r>
                        <a:rPr lang="en-US" sz="2400">
                          <a:solidFill>
                            <a:schemeClr val="bg1">
                              <a:lumMod val="50000"/>
                            </a:schemeClr>
                          </a:solidFill>
                          <a:effectLst/>
                          <a:latin typeface="#9Slide02 Noi dung rat dai" panose="02000000000000000000" pitchFamily="2" charset="0"/>
                          <a:ea typeface="#9Slide02 Noi dung rat dai" panose="02000000000000000000" pitchFamily="2" charset="0"/>
                        </a:rPr>
                        <a:t>18146157</a:t>
                      </a:r>
                      <a:endParaRPr lang="en-US" sz="2400">
                        <a:solidFill>
                          <a:schemeClr val="bg1">
                            <a:lumMod val="50000"/>
                          </a:schemeClr>
                        </a:solidFill>
                        <a:effectLst/>
                        <a:latin typeface="#9Slide02 Noi dung rat dai" panose="02000000000000000000" pitchFamily="2" charset="0"/>
                        <a:ea typeface="#9Slide02 Noi dung rat dai" panose="02000000000000000000" pitchFamily="2"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14613159"/>
                  </a:ext>
                </a:extLst>
              </a:tr>
            </a:tbl>
          </a:graphicData>
        </a:graphic>
      </p:graphicFrame>
      <p:sp>
        <p:nvSpPr>
          <p:cNvPr id="7" name="TextBox 6">
            <a:extLst>
              <a:ext uri="{FF2B5EF4-FFF2-40B4-BE49-F238E27FC236}">
                <a16:creationId xmlns:a16="http://schemas.microsoft.com/office/drawing/2014/main" id="{8652ED99-67E7-49B3-B83F-441707E28A79}"/>
              </a:ext>
            </a:extLst>
          </p:cNvPr>
          <p:cNvSpPr txBox="1"/>
          <p:nvPr/>
        </p:nvSpPr>
        <p:spPr>
          <a:xfrm>
            <a:off x="6141720" y="4256945"/>
            <a:ext cx="3441648" cy="369332"/>
          </a:xfrm>
          <a:prstGeom prst="rect">
            <a:avLst/>
          </a:prstGeom>
          <a:noFill/>
        </p:spPr>
        <p:txBody>
          <a:bodyPr wrap="none" lIns="0" tIns="0" rIns="0" bIns="0" rtlCol="0">
            <a:spAutoFit/>
          </a:bodyPr>
          <a:lstStyle/>
          <a:p>
            <a:pPr algn="l"/>
            <a:r>
              <a:rPr lang="en-US" sz="2400" b="1">
                <a:solidFill>
                  <a:schemeClr val="bg1">
                    <a:lumMod val="50000"/>
                  </a:schemeClr>
                </a:solidFill>
                <a:latin typeface="#9Slide02 Noi dung rat dai" panose="02000000000000000000" pitchFamily="2" charset="0"/>
                <a:ea typeface="#9Slide02 Noi dung rat dai" panose="02000000000000000000" pitchFamily="2" charset="0"/>
              </a:rPr>
              <a:t>GVHD: Ths. Trần Thanh Lam</a:t>
            </a:r>
          </a:p>
        </p:txBody>
      </p:sp>
      <p:pic>
        <p:nvPicPr>
          <p:cNvPr id="1031" name="Picture 7" descr="MiR |Automate your internal transportation | Mobile Industrial Robots">
            <a:extLst>
              <a:ext uri="{FF2B5EF4-FFF2-40B4-BE49-F238E27FC236}">
                <a16:creationId xmlns:a16="http://schemas.microsoft.com/office/drawing/2014/main" id="{A94B1DF7-FC8B-481C-9E5D-A26874C089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068" y="3947816"/>
            <a:ext cx="4454456" cy="2429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07951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E68CED69-80AA-4940-9B4B-6F8B6226AB1C}"/>
              </a:ext>
            </a:extLst>
          </p:cNvPr>
          <p:cNvSpPr/>
          <p:nvPr/>
        </p:nvSpPr>
        <p:spPr>
          <a:xfrm>
            <a:off x="685800" y="500742"/>
            <a:ext cx="5410200" cy="970576"/>
          </a:xfrm>
          <a:prstGeom prst="roundRect">
            <a:avLst>
              <a:gd name="adj" fmla="val 50000"/>
            </a:avLst>
          </a:prstGeom>
          <a:solidFill>
            <a:schemeClr val="bg1"/>
          </a:solidFill>
          <a:ln w="57150">
            <a:solidFill>
              <a:srgbClr val="FFD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7FCFBE-3EB1-48B9-AD30-48F6FBBB0A95}"/>
              </a:ext>
            </a:extLst>
          </p:cNvPr>
          <p:cNvSpPr/>
          <p:nvPr/>
        </p:nvSpPr>
        <p:spPr>
          <a:xfrm>
            <a:off x="772952" y="627693"/>
            <a:ext cx="713888" cy="713888"/>
          </a:xfrm>
          <a:prstGeom prst="ellipse">
            <a:avLst/>
          </a:prstGeom>
          <a:solidFill>
            <a:srgbClr val="FFD06C"/>
          </a:solidFill>
          <a:ln>
            <a:solidFill>
              <a:srgbClr val="FFD0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C97ED98-66B2-4001-9EE6-616DE58BF948}"/>
              </a:ext>
            </a:extLst>
          </p:cNvPr>
          <p:cNvSpPr/>
          <p:nvPr/>
        </p:nvSpPr>
        <p:spPr>
          <a:xfrm>
            <a:off x="836987" y="691728"/>
            <a:ext cx="585817" cy="585817"/>
          </a:xfrm>
          <a:prstGeom prst="ellipse">
            <a:avLst/>
          </a:prstGeom>
          <a:solidFill>
            <a:schemeClr val="bg1"/>
          </a:solidFill>
          <a:ln>
            <a:solidFill>
              <a:srgbClr val="FFD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FFD06C"/>
                </a:solidFill>
                <a:latin typeface="#9Slide02 Tieu de rat dai 01" panose="02000000000000000000" pitchFamily="2" charset="0"/>
                <a:ea typeface="#9Slide02 Tieu de rat dai 01" panose="02000000000000000000" pitchFamily="2" charset="0"/>
              </a:rPr>
              <a:t>2</a:t>
            </a:r>
          </a:p>
        </p:txBody>
      </p:sp>
      <p:sp>
        <p:nvSpPr>
          <p:cNvPr id="32" name="TextBox 31">
            <a:extLst>
              <a:ext uri="{FF2B5EF4-FFF2-40B4-BE49-F238E27FC236}">
                <a16:creationId xmlns:a16="http://schemas.microsoft.com/office/drawing/2014/main" id="{C8A6E5E2-A225-4173-8344-C346B4BC5978}"/>
              </a:ext>
            </a:extLst>
          </p:cNvPr>
          <p:cNvSpPr txBox="1"/>
          <p:nvPr/>
        </p:nvSpPr>
        <p:spPr>
          <a:xfrm>
            <a:off x="1588709" y="770587"/>
            <a:ext cx="367408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THIẾT KẾ CƠ KHÍ CHO MOBILE ROBOT</a:t>
            </a:r>
          </a:p>
        </p:txBody>
      </p:sp>
      <p:sp>
        <p:nvSpPr>
          <p:cNvPr id="13" name="TextBox 12">
            <a:extLst>
              <a:ext uri="{FF2B5EF4-FFF2-40B4-BE49-F238E27FC236}">
                <a16:creationId xmlns:a16="http://schemas.microsoft.com/office/drawing/2014/main" id="{8B9A557E-E308-4C55-BF3C-45BFD2C92DD4}"/>
              </a:ext>
            </a:extLst>
          </p:cNvPr>
          <p:cNvSpPr txBox="1"/>
          <p:nvPr/>
        </p:nvSpPr>
        <p:spPr>
          <a:xfrm>
            <a:off x="13944600" y="1760827"/>
            <a:ext cx="7083670"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MÔ HÌNH động học cho một số chuyển động</a:t>
            </a:r>
          </a:p>
        </p:txBody>
      </p:sp>
      <p:pic>
        <p:nvPicPr>
          <p:cNvPr id="5" name="Picture 4">
            <a:extLst>
              <a:ext uri="{FF2B5EF4-FFF2-40B4-BE49-F238E27FC236}">
                <a16:creationId xmlns:a16="http://schemas.microsoft.com/office/drawing/2014/main" id="{F887984E-4E48-4691-8255-69446B6F5F16}"/>
              </a:ext>
            </a:extLst>
          </p:cNvPr>
          <p:cNvPicPr>
            <a:picLocks noChangeAspect="1"/>
          </p:cNvPicPr>
          <p:nvPr/>
        </p:nvPicPr>
        <p:blipFill>
          <a:blip r:embed="rId2"/>
          <a:stretch>
            <a:fillRect/>
          </a:stretch>
        </p:blipFill>
        <p:spPr>
          <a:xfrm>
            <a:off x="12813239" y="2524565"/>
            <a:ext cx="3610479" cy="3705742"/>
          </a:xfrm>
          <a:prstGeom prst="rect">
            <a:avLst/>
          </a:prstGeom>
        </p:spPr>
      </p:pic>
      <p:sp>
        <p:nvSpPr>
          <p:cNvPr id="15" name="TextBox 14">
            <a:extLst>
              <a:ext uri="{FF2B5EF4-FFF2-40B4-BE49-F238E27FC236}">
                <a16:creationId xmlns:a16="http://schemas.microsoft.com/office/drawing/2014/main" id="{23DC0EA3-68A1-4D31-B083-6D2D67F60717}"/>
              </a:ext>
            </a:extLst>
          </p:cNvPr>
          <p:cNvSpPr txBox="1"/>
          <p:nvPr/>
        </p:nvSpPr>
        <p:spPr>
          <a:xfrm>
            <a:off x="16905393" y="2524565"/>
            <a:ext cx="5943600" cy="3354765"/>
          </a:xfrm>
          <a:prstGeom prst="rect">
            <a:avLst/>
          </a:prstGeom>
          <a:noFill/>
        </p:spPr>
        <p:txBody>
          <a:bodyPr wrap="square">
            <a:spAutoFit/>
          </a:bodyPr>
          <a:lstStyle/>
          <a:p>
            <a:pPr algn="just">
              <a:lnSpc>
                <a:spcPct val="150000"/>
              </a:lnSpc>
            </a:pPr>
            <a:r>
              <a:rPr lang="en-US" sz="24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Chuyển động quay: Khi cho 3 bánh xe quay cùng chiều thì sẽ làm cho robot quay quanh tâm của nó (hình 3.11). Tùy vào góc quay mà độ lớn vận tốc và hướng quay của các bánh sẽ khác nhau. Căn cứ vào vận tốc các bánh mà ta có thể điều khiển góc quay và vận tốc của robot.</a:t>
            </a:r>
          </a:p>
        </p:txBody>
      </p:sp>
      <p:sp>
        <p:nvSpPr>
          <p:cNvPr id="14" name="TextBox 13">
            <a:extLst>
              <a:ext uri="{FF2B5EF4-FFF2-40B4-BE49-F238E27FC236}">
                <a16:creationId xmlns:a16="http://schemas.microsoft.com/office/drawing/2014/main" id="{5112219C-EA5F-4E99-805C-4E4410C8B07B}"/>
              </a:ext>
            </a:extLst>
          </p:cNvPr>
          <p:cNvSpPr txBox="1"/>
          <p:nvPr/>
        </p:nvSpPr>
        <p:spPr>
          <a:xfrm>
            <a:off x="4388000" y="1760827"/>
            <a:ext cx="3416000"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MÔ HÌNH cho động cơ</a:t>
            </a:r>
          </a:p>
        </p:txBody>
      </p:sp>
      <p:pic>
        <p:nvPicPr>
          <p:cNvPr id="3" name="Picture 2">
            <a:extLst>
              <a:ext uri="{FF2B5EF4-FFF2-40B4-BE49-F238E27FC236}">
                <a16:creationId xmlns:a16="http://schemas.microsoft.com/office/drawing/2014/main" id="{D0346A72-4731-4B3C-ABD4-EA519BAFD1E4}"/>
              </a:ext>
            </a:extLst>
          </p:cNvPr>
          <p:cNvPicPr>
            <a:picLocks noChangeAspect="1"/>
          </p:cNvPicPr>
          <p:nvPr/>
        </p:nvPicPr>
        <p:blipFill>
          <a:blip r:embed="rId3"/>
          <a:stretch>
            <a:fillRect/>
          </a:stretch>
        </p:blipFill>
        <p:spPr>
          <a:xfrm>
            <a:off x="150905" y="2491422"/>
            <a:ext cx="5489924" cy="3853927"/>
          </a:xfrm>
          <a:prstGeom prst="rect">
            <a:avLst/>
          </a:prstGeom>
        </p:spPr>
      </p:pic>
      <p:sp>
        <p:nvSpPr>
          <p:cNvPr id="6" name="Arrow: Right 5">
            <a:extLst>
              <a:ext uri="{FF2B5EF4-FFF2-40B4-BE49-F238E27FC236}">
                <a16:creationId xmlns:a16="http://schemas.microsoft.com/office/drawing/2014/main" id="{8A362CB1-3D8F-489B-A04B-E823E3E46392}"/>
              </a:ext>
            </a:extLst>
          </p:cNvPr>
          <p:cNvSpPr/>
          <p:nvPr/>
        </p:nvSpPr>
        <p:spPr>
          <a:xfrm>
            <a:off x="4960289" y="4338195"/>
            <a:ext cx="1752600" cy="61555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D62904F-8A76-4FF5-99B4-16FBEA4BFBC5}"/>
              </a:ext>
            </a:extLst>
          </p:cNvPr>
          <p:cNvSpPr txBox="1"/>
          <p:nvPr/>
        </p:nvSpPr>
        <p:spPr>
          <a:xfrm>
            <a:off x="4688231" y="5019665"/>
            <a:ext cx="2386872" cy="369332"/>
          </a:xfrm>
          <a:prstGeom prst="rect">
            <a:avLst/>
          </a:prstGeom>
          <a:noFill/>
        </p:spPr>
        <p:txBody>
          <a:bodyPr wrap="none" lIns="0" tIns="0" rIns="0" bIns="0" rtlCol="0">
            <a:spAutoFit/>
          </a:bodyPr>
          <a:lstStyle/>
          <a:p>
            <a:pPr algn="l"/>
            <a:r>
              <a:rPr lang="en-US" sz="24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Chọn được động cơ</a:t>
            </a:r>
          </a:p>
        </p:txBody>
      </p:sp>
      <p:pic>
        <p:nvPicPr>
          <p:cNvPr id="9" name="Picture 8">
            <a:extLst>
              <a:ext uri="{FF2B5EF4-FFF2-40B4-BE49-F238E27FC236}">
                <a16:creationId xmlns:a16="http://schemas.microsoft.com/office/drawing/2014/main" id="{0B5C39A4-94FF-47DB-A25A-18A5C5F6A780}"/>
              </a:ext>
            </a:extLst>
          </p:cNvPr>
          <p:cNvPicPr>
            <a:picLocks noChangeAspect="1"/>
          </p:cNvPicPr>
          <p:nvPr/>
        </p:nvPicPr>
        <p:blipFill>
          <a:blip r:embed="rId4"/>
          <a:stretch>
            <a:fillRect/>
          </a:stretch>
        </p:blipFill>
        <p:spPr>
          <a:xfrm>
            <a:off x="7330507" y="3106936"/>
            <a:ext cx="4378717" cy="2462518"/>
          </a:xfrm>
          <a:prstGeom prst="rect">
            <a:avLst/>
          </a:prstGeom>
        </p:spPr>
      </p:pic>
      <p:sp>
        <p:nvSpPr>
          <p:cNvPr id="20" name="Rectangle: Rounded Corners 19">
            <a:extLst>
              <a:ext uri="{FF2B5EF4-FFF2-40B4-BE49-F238E27FC236}">
                <a16:creationId xmlns:a16="http://schemas.microsoft.com/office/drawing/2014/main" id="{EF6FD8F4-A69D-485A-B31F-1A7FEE77B45C}"/>
              </a:ext>
            </a:extLst>
          </p:cNvPr>
          <p:cNvSpPr/>
          <p:nvPr/>
        </p:nvSpPr>
        <p:spPr>
          <a:xfrm>
            <a:off x="-6069727"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5982575"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5918540"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5166818"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sp>
        <p:nvSpPr>
          <p:cNvPr id="24" name="TextBox 23">
            <a:extLst>
              <a:ext uri="{FF2B5EF4-FFF2-40B4-BE49-F238E27FC236}">
                <a16:creationId xmlns:a16="http://schemas.microsoft.com/office/drawing/2014/main" id="{B6443A66-442E-48B5-9FF0-7BF8FF31C5DB}"/>
              </a:ext>
            </a:extLst>
          </p:cNvPr>
          <p:cNvSpPr txBox="1"/>
          <p:nvPr/>
        </p:nvSpPr>
        <p:spPr>
          <a:xfrm>
            <a:off x="-6859521" y="1681952"/>
            <a:ext cx="5628144"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hệ thống điều khiển mobile robot</a:t>
            </a:r>
          </a:p>
        </p:txBody>
      </p:sp>
      <p:pic>
        <p:nvPicPr>
          <p:cNvPr id="26" name="Picture 25" descr="A picture containing diagram&#10;&#10;Description automatically generated">
            <a:extLst>
              <a:ext uri="{FF2B5EF4-FFF2-40B4-BE49-F238E27FC236}">
                <a16:creationId xmlns:a16="http://schemas.microsoft.com/office/drawing/2014/main" id="{4E20B773-7AFB-4241-88CD-D7B2FA2D6D42}"/>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65058" y="2364906"/>
            <a:ext cx="8563956" cy="4391180"/>
          </a:xfrm>
          <a:prstGeom prst="rect">
            <a:avLst/>
          </a:prstGeom>
          <a:noFill/>
          <a:ln>
            <a:noFill/>
          </a:ln>
        </p:spPr>
      </p:pic>
    </p:spTree>
    <p:extLst>
      <p:ext uri="{BB962C8B-B14F-4D97-AF65-F5344CB8AC3E}">
        <p14:creationId xmlns:p14="http://schemas.microsoft.com/office/powerpoint/2010/main" val="2545765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E68CED69-80AA-4940-9B4B-6F8B6226AB1C}"/>
              </a:ext>
            </a:extLst>
          </p:cNvPr>
          <p:cNvSpPr/>
          <p:nvPr/>
        </p:nvSpPr>
        <p:spPr>
          <a:xfrm>
            <a:off x="12700870" y="500742"/>
            <a:ext cx="5410200" cy="970576"/>
          </a:xfrm>
          <a:prstGeom prst="roundRect">
            <a:avLst>
              <a:gd name="adj" fmla="val 50000"/>
            </a:avLst>
          </a:prstGeom>
          <a:solidFill>
            <a:schemeClr val="bg1"/>
          </a:solidFill>
          <a:ln w="57150">
            <a:solidFill>
              <a:srgbClr val="FFD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7FCFBE-3EB1-48B9-AD30-48F6FBBB0A95}"/>
              </a:ext>
            </a:extLst>
          </p:cNvPr>
          <p:cNvSpPr/>
          <p:nvPr/>
        </p:nvSpPr>
        <p:spPr>
          <a:xfrm>
            <a:off x="12788022" y="627693"/>
            <a:ext cx="713888" cy="713888"/>
          </a:xfrm>
          <a:prstGeom prst="ellipse">
            <a:avLst/>
          </a:prstGeom>
          <a:solidFill>
            <a:srgbClr val="FFD06C"/>
          </a:solidFill>
          <a:ln>
            <a:solidFill>
              <a:srgbClr val="FFD0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C97ED98-66B2-4001-9EE6-616DE58BF948}"/>
              </a:ext>
            </a:extLst>
          </p:cNvPr>
          <p:cNvSpPr/>
          <p:nvPr/>
        </p:nvSpPr>
        <p:spPr>
          <a:xfrm>
            <a:off x="12852057" y="691728"/>
            <a:ext cx="585817" cy="585817"/>
          </a:xfrm>
          <a:prstGeom prst="ellipse">
            <a:avLst/>
          </a:prstGeom>
          <a:solidFill>
            <a:schemeClr val="bg1"/>
          </a:solidFill>
          <a:ln>
            <a:solidFill>
              <a:srgbClr val="FFD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FFD06C"/>
                </a:solidFill>
                <a:latin typeface="#9Slide02 Tieu de rat dai 01" panose="02000000000000000000" pitchFamily="2" charset="0"/>
                <a:ea typeface="#9Slide02 Tieu de rat dai 01" panose="02000000000000000000" pitchFamily="2" charset="0"/>
              </a:rPr>
              <a:t>2</a:t>
            </a:r>
          </a:p>
        </p:txBody>
      </p:sp>
      <p:sp>
        <p:nvSpPr>
          <p:cNvPr id="32" name="TextBox 31">
            <a:extLst>
              <a:ext uri="{FF2B5EF4-FFF2-40B4-BE49-F238E27FC236}">
                <a16:creationId xmlns:a16="http://schemas.microsoft.com/office/drawing/2014/main" id="{C8A6E5E2-A225-4173-8344-C346B4BC5978}"/>
              </a:ext>
            </a:extLst>
          </p:cNvPr>
          <p:cNvSpPr txBox="1"/>
          <p:nvPr/>
        </p:nvSpPr>
        <p:spPr>
          <a:xfrm>
            <a:off x="13603779" y="770587"/>
            <a:ext cx="367408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THIẾT KẾ CƠ KHÍ CHO MOBILE ROBOT</a:t>
            </a:r>
          </a:p>
        </p:txBody>
      </p:sp>
      <p:sp>
        <p:nvSpPr>
          <p:cNvPr id="14" name="TextBox 13">
            <a:extLst>
              <a:ext uri="{FF2B5EF4-FFF2-40B4-BE49-F238E27FC236}">
                <a16:creationId xmlns:a16="http://schemas.microsoft.com/office/drawing/2014/main" id="{5112219C-EA5F-4E99-805C-4E4410C8B07B}"/>
              </a:ext>
            </a:extLst>
          </p:cNvPr>
          <p:cNvSpPr txBox="1"/>
          <p:nvPr/>
        </p:nvSpPr>
        <p:spPr>
          <a:xfrm>
            <a:off x="16947797" y="1760827"/>
            <a:ext cx="3416000"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MÔ HÌNH cho động cơ</a:t>
            </a:r>
          </a:p>
        </p:txBody>
      </p:sp>
      <p:pic>
        <p:nvPicPr>
          <p:cNvPr id="3" name="Picture 2">
            <a:extLst>
              <a:ext uri="{FF2B5EF4-FFF2-40B4-BE49-F238E27FC236}">
                <a16:creationId xmlns:a16="http://schemas.microsoft.com/office/drawing/2014/main" id="{D0346A72-4731-4B3C-ABD4-EA519BAFD1E4}"/>
              </a:ext>
            </a:extLst>
          </p:cNvPr>
          <p:cNvPicPr>
            <a:picLocks noChangeAspect="1"/>
          </p:cNvPicPr>
          <p:nvPr/>
        </p:nvPicPr>
        <p:blipFill>
          <a:blip r:embed="rId2"/>
          <a:stretch>
            <a:fillRect/>
          </a:stretch>
        </p:blipFill>
        <p:spPr>
          <a:xfrm>
            <a:off x="12710702" y="2491422"/>
            <a:ext cx="5489924" cy="3853927"/>
          </a:xfrm>
          <a:prstGeom prst="rect">
            <a:avLst/>
          </a:prstGeom>
        </p:spPr>
      </p:pic>
      <p:sp>
        <p:nvSpPr>
          <p:cNvPr id="6" name="Arrow: Right 5">
            <a:extLst>
              <a:ext uri="{FF2B5EF4-FFF2-40B4-BE49-F238E27FC236}">
                <a16:creationId xmlns:a16="http://schemas.microsoft.com/office/drawing/2014/main" id="{8A362CB1-3D8F-489B-A04B-E823E3E46392}"/>
              </a:ext>
            </a:extLst>
          </p:cNvPr>
          <p:cNvSpPr/>
          <p:nvPr/>
        </p:nvSpPr>
        <p:spPr>
          <a:xfrm>
            <a:off x="17520086" y="4338195"/>
            <a:ext cx="1752600" cy="61555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D62904F-8A76-4FF5-99B4-16FBEA4BFBC5}"/>
              </a:ext>
            </a:extLst>
          </p:cNvPr>
          <p:cNvSpPr txBox="1"/>
          <p:nvPr/>
        </p:nvSpPr>
        <p:spPr>
          <a:xfrm>
            <a:off x="17248028" y="5019665"/>
            <a:ext cx="2386872" cy="369332"/>
          </a:xfrm>
          <a:prstGeom prst="rect">
            <a:avLst/>
          </a:prstGeom>
          <a:noFill/>
        </p:spPr>
        <p:txBody>
          <a:bodyPr wrap="none" lIns="0" tIns="0" rIns="0" bIns="0" rtlCol="0">
            <a:spAutoFit/>
          </a:bodyPr>
          <a:lstStyle/>
          <a:p>
            <a:pPr algn="l"/>
            <a:r>
              <a:rPr lang="en-US" sz="24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Chọn được động cơ</a:t>
            </a:r>
          </a:p>
        </p:txBody>
      </p:sp>
      <p:pic>
        <p:nvPicPr>
          <p:cNvPr id="9" name="Picture 8">
            <a:extLst>
              <a:ext uri="{FF2B5EF4-FFF2-40B4-BE49-F238E27FC236}">
                <a16:creationId xmlns:a16="http://schemas.microsoft.com/office/drawing/2014/main" id="{0B5C39A4-94FF-47DB-A25A-18A5C5F6A780}"/>
              </a:ext>
            </a:extLst>
          </p:cNvPr>
          <p:cNvPicPr>
            <a:picLocks noChangeAspect="1"/>
          </p:cNvPicPr>
          <p:nvPr/>
        </p:nvPicPr>
        <p:blipFill>
          <a:blip r:embed="rId3"/>
          <a:stretch>
            <a:fillRect/>
          </a:stretch>
        </p:blipFill>
        <p:spPr>
          <a:xfrm>
            <a:off x="19890304" y="3106936"/>
            <a:ext cx="4378717" cy="2462518"/>
          </a:xfrm>
          <a:prstGeom prst="rect">
            <a:avLst/>
          </a:prstGeom>
        </p:spPr>
      </p:pic>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sp>
        <p:nvSpPr>
          <p:cNvPr id="18" name="TextBox 17">
            <a:extLst>
              <a:ext uri="{FF2B5EF4-FFF2-40B4-BE49-F238E27FC236}">
                <a16:creationId xmlns:a16="http://schemas.microsoft.com/office/drawing/2014/main" id="{231854C9-A03F-4C94-81D7-7B115FB5AF5C}"/>
              </a:ext>
            </a:extLst>
          </p:cNvPr>
          <p:cNvSpPr txBox="1"/>
          <p:nvPr/>
        </p:nvSpPr>
        <p:spPr>
          <a:xfrm>
            <a:off x="3281928" y="1681952"/>
            <a:ext cx="5628144"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hệ thống điều khiển mobile robot</a:t>
            </a:r>
          </a:p>
        </p:txBody>
      </p:sp>
      <p:pic>
        <p:nvPicPr>
          <p:cNvPr id="25" name="Picture 24" descr="A picture containing diagram&#10;&#10;Description automatically generated">
            <a:extLst>
              <a:ext uri="{FF2B5EF4-FFF2-40B4-BE49-F238E27FC236}">
                <a16:creationId xmlns:a16="http://schemas.microsoft.com/office/drawing/2014/main" id="{144BEC27-0105-40EC-8423-02A5D46B924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4022" y="2364906"/>
            <a:ext cx="8563956" cy="4391180"/>
          </a:xfrm>
          <a:prstGeom prst="rect">
            <a:avLst/>
          </a:prstGeom>
          <a:noFill/>
          <a:ln>
            <a:noFill/>
          </a:ln>
        </p:spPr>
      </p:pic>
      <p:pic>
        <p:nvPicPr>
          <p:cNvPr id="26" name="Picture 25" descr="Diagram&#10;&#10;Description automatically generated">
            <a:extLst>
              <a:ext uri="{FF2B5EF4-FFF2-40B4-BE49-F238E27FC236}">
                <a16:creationId xmlns:a16="http://schemas.microsoft.com/office/drawing/2014/main" id="{843E2AF2-B81E-486E-A8A2-64E5E1B99F1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01200" y="2565229"/>
            <a:ext cx="7772400" cy="4114681"/>
          </a:xfrm>
          <a:prstGeom prst="rect">
            <a:avLst/>
          </a:prstGeom>
          <a:noFill/>
          <a:ln>
            <a:noFill/>
          </a:ln>
        </p:spPr>
      </p:pic>
    </p:spTree>
    <p:extLst>
      <p:ext uri="{BB962C8B-B14F-4D97-AF65-F5344CB8AC3E}">
        <p14:creationId xmlns:p14="http://schemas.microsoft.com/office/powerpoint/2010/main" val="94027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sp>
        <p:nvSpPr>
          <p:cNvPr id="18" name="TextBox 17">
            <a:extLst>
              <a:ext uri="{FF2B5EF4-FFF2-40B4-BE49-F238E27FC236}">
                <a16:creationId xmlns:a16="http://schemas.microsoft.com/office/drawing/2014/main" id="{231854C9-A03F-4C94-81D7-7B115FB5AF5C}"/>
              </a:ext>
            </a:extLst>
          </p:cNvPr>
          <p:cNvSpPr txBox="1"/>
          <p:nvPr/>
        </p:nvSpPr>
        <p:spPr>
          <a:xfrm>
            <a:off x="3281928" y="1681952"/>
            <a:ext cx="5628144"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hệ thống điều khiển mobile robot</a:t>
            </a:r>
          </a:p>
        </p:txBody>
      </p:sp>
      <p:pic>
        <p:nvPicPr>
          <p:cNvPr id="26" name="Picture 25" descr="Diagram&#10;&#10;Description automatically generated">
            <a:extLst>
              <a:ext uri="{FF2B5EF4-FFF2-40B4-BE49-F238E27FC236}">
                <a16:creationId xmlns:a16="http://schemas.microsoft.com/office/drawing/2014/main" id="{7CDA0325-12EB-41C9-8367-FC8308976C5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0" y="2565229"/>
            <a:ext cx="7772400" cy="4114681"/>
          </a:xfrm>
          <a:prstGeom prst="rect">
            <a:avLst/>
          </a:prstGeom>
          <a:noFill/>
          <a:ln>
            <a:noFill/>
          </a:ln>
        </p:spPr>
      </p:pic>
      <p:pic>
        <p:nvPicPr>
          <p:cNvPr id="16" name="Picture 15" descr="A picture containing diagram&#10;&#10;Description automatically generated">
            <a:extLst>
              <a:ext uri="{FF2B5EF4-FFF2-40B4-BE49-F238E27FC236}">
                <a16:creationId xmlns:a16="http://schemas.microsoft.com/office/drawing/2014/main" id="{EBAD50C3-089D-47E1-A1CF-4693FE5BAA2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0" y="2364906"/>
            <a:ext cx="8563956" cy="4391180"/>
          </a:xfrm>
          <a:prstGeom prst="rect">
            <a:avLst/>
          </a:prstGeom>
          <a:noFill/>
          <a:ln>
            <a:noFill/>
          </a:ln>
        </p:spPr>
      </p:pic>
      <p:pic>
        <p:nvPicPr>
          <p:cNvPr id="17" name="Picture 16" descr="A picture containing text, electronics&#10;&#10;Description automatically generated">
            <a:extLst>
              <a:ext uri="{FF2B5EF4-FFF2-40B4-BE49-F238E27FC236}">
                <a16:creationId xmlns:a16="http://schemas.microsoft.com/office/drawing/2014/main" id="{D4CB65DD-4C79-4252-BF9D-8CD014E059CF}"/>
              </a:ext>
            </a:extLst>
          </p:cNvPr>
          <p:cNvPicPr/>
          <p:nvPr/>
        </p:nvPicPr>
        <p:blipFill>
          <a:blip r:embed="rId4"/>
          <a:stretch>
            <a:fillRect/>
          </a:stretch>
        </p:blipFill>
        <p:spPr>
          <a:xfrm>
            <a:off x="-10309607" y="2527804"/>
            <a:ext cx="3940189" cy="1442150"/>
          </a:xfrm>
          <a:prstGeom prst="rect">
            <a:avLst/>
          </a:prstGeom>
        </p:spPr>
      </p:pic>
      <p:pic>
        <p:nvPicPr>
          <p:cNvPr id="19" name="Picture 18">
            <a:extLst>
              <a:ext uri="{FF2B5EF4-FFF2-40B4-BE49-F238E27FC236}">
                <a16:creationId xmlns:a16="http://schemas.microsoft.com/office/drawing/2014/main" id="{B461A3A3-043C-4CB6-9817-C18D34DDB1DA}"/>
              </a:ext>
            </a:extLst>
          </p:cNvPr>
          <p:cNvPicPr/>
          <p:nvPr/>
        </p:nvPicPr>
        <p:blipFill>
          <a:blip r:embed="rId5"/>
          <a:stretch>
            <a:fillRect/>
          </a:stretch>
        </p:blipFill>
        <p:spPr>
          <a:xfrm>
            <a:off x="-3953419" y="2307598"/>
            <a:ext cx="2400300" cy="2000250"/>
          </a:xfrm>
          <a:prstGeom prst="rect">
            <a:avLst/>
          </a:prstGeom>
        </p:spPr>
      </p:pic>
      <p:pic>
        <p:nvPicPr>
          <p:cNvPr id="24" name="Picture 23" descr="Cảm Biến gia tốc GY-521 6DOF IMU MPU6050 - Nshop">
            <a:extLst>
              <a:ext uri="{FF2B5EF4-FFF2-40B4-BE49-F238E27FC236}">
                <a16:creationId xmlns:a16="http://schemas.microsoft.com/office/drawing/2014/main" id="{60150905-6E1E-4A2E-8E78-6F4302313D7A}"/>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73090" y="4395935"/>
            <a:ext cx="1626235" cy="1626235"/>
          </a:xfrm>
          <a:prstGeom prst="rect">
            <a:avLst/>
          </a:prstGeom>
          <a:noFill/>
          <a:ln>
            <a:noFill/>
          </a:ln>
        </p:spPr>
      </p:pic>
      <p:pic>
        <p:nvPicPr>
          <p:cNvPr id="25" name="Picture 24" descr="A close-up of a circuit board&#10;&#10;Description automatically generated with medium confidence">
            <a:extLst>
              <a:ext uri="{FF2B5EF4-FFF2-40B4-BE49-F238E27FC236}">
                <a16:creationId xmlns:a16="http://schemas.microsoft.com/office/drawing/2014/main" id="{334E422E-6BBE-434E-89D2-6D0A6EB51D69}"/>
              </a:ext>
            </a:extLst>
          </p:cNvPr>
          <p:cNvPicPr/>
          <p:nvPr/>
        </p:nvPicPr>
        <p:blipFill>
          <a:blip r:embed="rId7"/>
          <a:stretch>
            <a:fillRect/>
          </a:stretch>
        </p:blipFill>
        <p:spPr>
          <a:xfrm>
            <a:off x="-3570994" y="4846512"/>
            <a:ext cx="1709420" cy="1037590"/>
          </a:xfrm>
          <a:prstGeom prst="rect">
            <a:avLst/>
          </a:prstGeom>
        </p:spPr>
      </p:pic>
      <p:sp>
        <p:nvSpPr>
          <p:cNvPr id="27" name="TextBox 26">
            <a:extLst>
              <a:ext uri="{FF2B5EF4-FFF2-40B4-BE49-F238E27FC236}">
                <a16:creationId xmlns:a16="http://schemas.microsoft.com/office/drawing/2014/main" id="{ACB45E0D-5FF0-4D2A-8B81-2D6D7944C8B7}"/>
              </a:ext>
            </a:extLst>
          </p:cNvPr>
          <p:cNvSpPr txBox="1"/>
          <p:nvPr/>
        </p:nvSpPr>
        <p:spPr>
          <a:xfrm>
            <a:off x="-3839865" y="6022170"/>
            <a:ext cx="2313407" cy="400110"/>
          </a:xfrm>
          <a:prstGeom prst="rect">
            <a:avLst/>
          </a:prstGeom>
          <a:noFill/>
        </p:spPr>
        <p:txBody>
          <a:bodyPr wrap="square">
            <a:spAutoFit/>
          </a:bodyPr>
          <a:lstStyle/>
          <a:p>
            <a:r>
              <a:rPr lang="en-US" sz="2000">
                <a:solidFill>
                  <a:schemeClr val="bg1">
                    <a:lumMod val="50000"/>
                  </a:schemeClr>
                </a:solidFill>
                <a:latin typeface="#9Slide02 Tieu de rat dai 02" panose="020B0606020202050201" pitchFamily="34" charset="0"/>
                <a:ea typeface="Calibri" panose="020F0502020204030204" pitchFamily="34" charset="0"/>
              </a:rPr>
              <a:t>Cảm biến siêu âm</a:t>
            </a:r>
            <a:r>
              <a:rPr lang="en-US" sz="2000">
                <a:solidFill>
                  <a:schemeClr val="bg1">
                    <a:lumMod val="50000"/>
                  </a:schemeClr>
                </a:solidFill>
                <a:effectLst/>
                <a:latin typeface="#9Slide02 Tieu de rat dai 02" panose="020B0606020202050201" pitchFamily="34" charset="0"/>
                <a:ea typeface="Calibri" panose="020F0502020204030204" pitchFamily="34" charset="0"/>
              </a:rPr>
              <a:t> US-015</a:t>
            </a:r>
            <a:endParaRPr lang="en-US" sz="2000">
              <a:solidFill>
                <a:schemeClr val="bg1">
                  <a:lumMod val="50000"/>
                </a:schemeClr>
              </a:solidFill>
              <a:latin typeface="#9Slide02 Tieu de rat dai 02" panose="020B0606020202050201" pitchFamily="34" charset="0"/>
            </a:endParaRPr>
          </a:p>
        </p:txBody>
      </p:sp>
      <p:sp>
        <p:nvSpPr>
          <p:cNvPr id="28" name="TextBox 27">
            <a:extLst>
              <a:ext uri="{FF2B5EF4-FFF2-40B4-BE49-F238E27FC236}">
                <a16:creationId xmlns:a16="http://schemas.microsoft.com/office/drawing/2014/main" id="{C94D4AAD-A84E-4751-88A7-51027DEA541B}"/>
              </a:ext>
            </a:extLst>
          </p:cNvPr>
          <p:cNvSpPr txBox="1"/>
          <p:nvPr/>
        </p:nvSpPr>
        <p:spPr>
          <a:xfrm>
            <a:off x="-9554902" y="6022170"/>
            <a:ext cx="2313407" cy="400110"/>
          </a:xfrm>
          <a:prstGeom prst="rect">
            <a:avLst/>
          </a:prstGeom>
          <a:noFill/>
        </p:spPr>
        <p:txBody>
          <a:bodyPr wrap="square">
            <a:spAutoFit/>
          </a:bodyPr>
          <a:lstStyle/>
          <a:p>
            <a:r>
              <a:rPr lang="en-US" sz="2000">
                <a:solidFill>
                  <a:schemeClr val="bg1">
                    <a:lumMod val="50000"/>
                  </a:schemeClr>
                </a:solidFill>
                <a:latin typeface="#9Slide02 Tieu de rat dai 02" panose="020B0606020202050201" pitchFamily="34" charset="0"/>
              </a:rPr>
              <a:t>cảm biến gia tốc MPU9250</a:t>
            </a:r>
          </a:p>
        </p:txBody>
      </p:sp>
      <p:sp>
        <p:nvSpPr>
          <p:cNvPr id="29" name="TextBox 28">
            <a:extLst>
              <a:ext uri="{FF2B5EF4-FFF2-40B4-BE49-F238E27FC236}">
                <a16:creationId xmlns:a16="http://schemas.microsoft.com/office/drawing/2014/main" id="{C9BEBCBD-2D52-4BAC-A90D-F2EF16EAB2E8}"/>
              </a:ext>
            </a:extLst>
          </p:cNvPr>
          <p:cNvSpPr txBox="1"/>
          <p:nvPr/>
        </p:nvSpPr>
        <p:spPr>
          <a:xfrm>
            <a:off x="-3721150" y="4176827"/>
            <a:ext cx="1935761" cy="400110"/>
          </a:xfrm>
          <a:prstGeom prst="rect">
            <a:avLst/>
          </a:prstGeom>
          <a:noFill/>
        </p:spPr>
        <p:txBody>
          <a:bodyPr wrap="square">
            <a:spAutoFit/>
          </a:bodyPr>
          <a:lstStyle/>
          <a:p>
            <a:r>
              <a:rPr lang="en-US" sz="2000">
                <a:solidFill>
                  <a:schemeClr val="bg1">
                    <a:lumMod val="50000"/>
                  </a:schemeClr>
                </a:solidFill>
                <a:latin typeface="#9Slide02 Tieu de rat dai 02" panose="020B0606020202050201" pitchFamily="34" charset="0"/>
              </a:rPr>
              <a:t>DC Servo JGB37-520</a:t>
            </a:r>
            <a:r>
              <a:rPr lang="en-US" sz="1800">
                <a:effectLst/>
                <a:latin typeface="Times New Roman" panose="02020603050405020304" pitchFamily="18" charset="0"/>
                <a:ea typeface="Calibri" panose="020F0502020204030204" pitchFamily="34" charset="0"/>
              </a:rPr>
              <a:t> </a:t>
            </a:r>
            <a:endParaRPr lang="en-US"/>
          </a:p>
        </p:txBody>
      </p:sp>
      <p:sp>
        <p:nvSpPr>
          <p:cNvPr id="31" name="TextBox 30">
            <a:extLst>
              <a:ext uri="{FF2B5EF4-FFF2-40B4-BE49-F238E27FC236}">
                <a16:creationId xmlns:a16="http://schemas.microsoft.com/office/drawing/2014/main" id="{C6036038-2E82-4690-B8C8-883D5070406A}"/>
              </a:ext>
            </a:extLst>
          </p:cNvPr>
          <p:cNvSpPr txBox="1"/>
          <p:nvPr/>
        </p:nvSpPr>
        <p:spPr>
          <a:xfrm>
            <a:off x="-9410616" y="4004058"/>
            <a:ext cx="2268620" cy="400110"/>
          </a:xfrm>
          <a:prstGeom prst="rect">
            <a:avLst/>
          </a:prstGeom>
          <a:noFill/>
        </p:spPr>
        <p:txBody>
          <a:bodyPr wrap="square">
            <a:spAutoFit/>
          </a:bodyPr>
          <a:lstStyle/>
          <a:p>
            <a:r>
              <a:rPr lang="en-US" sz="2000">
                <a:solidFill>
                  <a:schemeClr val="bg1">
                    <a:lumMod val="50000"/>
                  </a:schemeClr>
                </a:solidFill>
                <a:latin typeface="#9Slide02 Tieu de rat dai 02" panose="020B0606020202050201" pitchFamily="34" charset="0"/>
              </a:rPr>
              <a:t>motor driver asmd300</a:t>
            </a:r>
            <a:endParaRPr lang="en-US"/>
          </a:p>
        </p:txBody>
      </p:sp>
      <p:pic>
        <p:nvPicPr>
          <p:cNvPr id="32" name="Picture 2" descr="Module thu phát Wifi ESP8266 NodeMCU Lua CP2102 - Nshop">
            <a:extLst>
              <a:ext uri="{FF2B5EF4-FFF2-40B4-BE49-F238E27FC236}">
                <a16:creationId xmlns:a16="http://schemas.microsoft.com/office/drawing/2014/main" id="{E3A9B2AD-5D44-4B8A-82E6-B82A5722F2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5972" y="4071148"/>
            <a:ext cx="2209800" cy="220980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8896B8D-A454-46A3-B6C5-180403DE5D4A}"/>
              </a:ext>
            </a:extLst>
          </p:cNvPr>
          <p:cNvSpPr txBox="1"/>
          <p:nvPr/>
        </p:nvSpPr>
        <p:spPr>
          <a:xfrm>
            <a:off x="-6021787" y="6022170"/>
            <a:ext cx="981431" cy="400110"/>
          </a:xfrm>
          <a:prstGeom prst="rect">
            <a:avLst/>
          </a:prstGeom>
          <a:noFill/>
        </p:spPr>
        <p:txBody>
          <a:bodyPr wrap="square">
            <a:spAutoFit/>
          </a:bodyPr>
          <a:lstStyle/>
          <a:p>
            <a:r>
              <a:rPr lang="en-US" sz="2000">
                <a:solidFill>
                  <a:schemeClr val="bg1">
                    <a:lumMod val="50000"/>
                  </a:schemeClr>
                </a:solidFill>
                <a:latin typeface="#9Slide02 Tieu de rat dai 02" panose="020B0606020202050201" pitchFamily="34" charset="0"/>
              </a:rPr>
              <a:t>ESP8266</a:t>
            </a:r>
          </a:p>
        </p:txBody>
      </p:sp>
    </p:spTree>
    <p:extLst>
      <p:ext uri="{BB962C8B-B14F-4D97-AF65-F5344CB8AC3E}">
        <p14:creationId xmlns:p14="http://schemas.microsoft.com/office/powerpoint/2010/main" val="3105724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sp>
        <p:nvSpPr>
          <p:cNvPr id="18" name="TextBox 17">
            <a:extLst>
              <a:ext uri="{FF2B5EF4-FFF2-40B4-BE49-F238E27FC236}">
                <a16:creationId xmlns:a16="http://schemas.microsoft.com/office/drawing/2014/main" id="{231854C9-A03F-4C94-81D7-7B115FB5AF5C}"/>
              </a:ext>
            </a:extLst>
          </p:cNvPr>
          <p:cNvSpPr txBox="1"/>
          <p:nvPr/>
        </p:nvSpPr>
        <p:spPr>
          <a:xfrm>
            <a:off x="3281928" y="1681952"/>
            <a:ext cx="5628144"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hệ thống điều khiển mobile robot</a:t>
            </a:r>
          </a:p>
        </p:txBody>
      </p:sp>
      <p:pic>
        <p:nvPicPr>
          <p:cNvPr id="26" name="Picture 25" descr="Diagram&#10;&#10;Description automatically generated">
            <a:extLst>
              <a:ext uri="{FF2B5EF4-FFF2-40B4-BE49-F238E27FC236}">
                <a16:creationId xmlns:a16="http://schemas.microsoft.com/office/drawing/2014/main" id="{7CDA0325-12EB-41C9-8367-FC8308976C5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06400" y="2565229"/>
            <a:ext cx="7772400" cy="4114681"/>
          </a:xfrm>
          <a:prstGeom prst="rect">
            <a:avLst/>
          </a:prstGeom>
          <a:noFill/>
          <a:ln>
            <a:noFill/>
          </a:ln>
        </p:spPr>
      </p:pic>
      <p:pic>
        <p:nvPicPr>
          <p:cNvPr id="16" name="Picture 15" descr="A picture containing text, electronics&#10;&#10;Description automatically generated">
            <a:extLst>
              <a:ext uri="{FF2B5EF4-FFF2-40B4-BE49-F238E27FC236}">
                <a16:creationId xmlns:a16="http://schemas.microsoft.com/office/drawing/2014/main" id="{0E1D7930-EE8F-4E74-9746-7B3AA270852F}"/>
              </a:ext>
            </a:extLst>
          </p:cNvPr>
          <p:cNvPicPr/>
          <p:nvPr/>
        </p:nvPicPr>
        <p:blipFill>
          <a:blip r:embed="rId3"/>
          <a:stretch>
            <a:fillRect/>
          </a:stretch>
        </p:blipFill>
        <p:spPr>
          <a:xfrm>
            <a:off x="1311833" y="2527804"/>
            <a:ext cx="3940189" cy="1442150"/>
          </a:xfrm>
          <a:prstGeom prst="rect">
            <a:avLst/>
          </a:prstGeom>
        </p:spPr>
      </p:pic>
      <p:pic>
        <p:nvPicPr>
          <p:cNvPr id="17" name="Picture 16">
            <a:extLst>
              <a:ext uri="{FF2B5EF4-FFF2-40B4-BE49-F238E27FC236}">
                <a16:creationId xmlns:a16="http://schemas.microsoft.com/office/drawing/2014/main" id="{B9FE1A06-8016-4DE1-B7D0-E5C600C61C7D}"/>
              </a:ext>
            </a:extLst>
          </p:cNvPr>
          <p:cNvPicPr/>
          <p:nvPr/>
        </p:nvPicPr>
        <p:blipFill>
          <a:blip r:embed="rId4"/>
          <a:stretch>
            <a:fillRect/>
          </a:stretch>
        </p:blipFill>
        <p:spPr>
          <a:xfrm>
            <a:off x="7668021" y="2307598"/>
            <a:ext cx="2400300" cy="2000250"/>
          </a:xfrm>
          <a:prstGeom prst="rect">
            <a:avLst/>
          </a:prstGeom>
        </p:spPr>
      </p:pic>
      <p:pic>
        <p:nvPicPr>
          <p:cNvPr id="19" name="Picture 18" descr="Cảm Biến gia tốc GY-521 6DOF IMU MPU6050 - Nshop">
            <a:extLst>
              <a:ext uri="{FF2B5EF4-FFF2-40B4-BE49-F238E27FC236}">
                <a16:creationId xmlns:a16="http://schemas.microsoft.com/office/drawing/2014/main" id="{A17B6BD4-6F54-4DE9-9CC4-E4F1C2C90B1B}"/>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48350" y="4395935"/>
            <a:ext cx="1626235" cy="1626235"/>
          </a:xfrm>
          <a:prstGeom prst="rect">
            <a:avLst/>
          </a:prstGeom>
          <a:noFill/>
          <a:ln>
            <a:noFill/>
          </a:ln>
        </p:spPr>
      </p:pic>
      <p:pic>
        <p:nvPicPr>
          <p:cNvPr id="24" name="Picture 23" descr="A close-up of a circuit board&#10;&#10;Description automatically generated with medium confidence">
            <a:extLst>
              <a:ext uri="{FF2B5EF4-FFF2-40B4-BE49-F238E27FC236}">
                <a16:creationId xmlns:a16="http://schemas.microsoft.com/office/drawing/2014/main" id="{74238D39-7ADB-47D6-ADE3-DE50DA767F8B}"/>
              </a:ext>
            </a:extLst>
          </p:cNvPr>
          <p:cNvPicPr/>
          <p:nvPr/>
        </p:nvPicPr>
        <p:blipFill>
          <a:blip r:embed="rId6"/>
          <a:stretch>
            <a:fillRect/>
          </a:stretch>
        </p:blipFill>
        <p:spPr>
          <a:xfrm>
            <a:off x="8050446" y="4846512"/>
            <a:ext cx="1709420" cy="1037590"/>
          </a:xfrm>
          <a:prstGeom prst="rect">
            <a:avLst/>
          </a:prstGeom>
        </p:spPr>
      </p:pic>
      <p:sp>
        <p:nvSpPr>
          <p:cNvPr id="25" name="TextBox 24">
            <a:extLst>
              <a:ext uri="{FF2B5EF4-FFF2-40B4-BE49-F238E27FC236}">
                <a16:creationId xmlns:a16="http://schemas.microsoft.com/office/drawing/2014/main" id="{3D394080-23FE-491B-AEAA-0CEDC4EE2C40}"/>
              </a:ext>
            </a:extLst>
          </p:cNvPr>
          <p:cNvSpPr txBox="1"/>
          <p:nvPr/>
        </p:nvSpPr>
        <p:spPr>
          <a:xfrm>
            <a:off x="7781575" y="6022170"/>
            <a:ext cx="2313407" cy="400110"/>
          </a:xfrm>
          <a:prstGeom prst="rect">
            <a:avLst/>
          </a:prstGeom>
          <a:noFill/>
        </p:spPr>
        <p:txBody>
          <a:bodyPr wrap="square">
            <a:spAutoFit/>
          </a:bodyPr>
          <a:lstStyle/>
          <a:p>
            <a:r>
              <a:rPr lang="en-US" sz="2000">
                <a:solidFill>
                  <a:schemeClr val="bg1">
                    <a:lumMod val="50000"/>
                  </a:schemeClr>
                </a:solidFill>
                <a:latin typeface="#9Slide02 Tieu de rat dai 02" panose="020B0606020202050201" pitchFamily="34" charset="0"/>
                <a:ea typeface="Calibri" panose="020F0502020204030204" pitchFamily="34" charset="0"/>
              </a:rPr>
              <a:t>Cảm biến siêu âm</a:t>
            </a:r>
            <a:r>
              <a:rPr lang="en-US" sz="2000">
                <a:solidFill>
                  <a:schemeClr val="bg1">
                    <a:lumMod val="50000"/>
                  </a:schemeClr>
                </a:solidFill>
                <a:effectLst/>
                <a:latin typeface="#9Slide02 Tieu de rat dai 02" panose="020B0606020202050201" pitchFamily="34" charset="0"/>
                <a:ea typeface="Calibri" panose="020F0502020204030204" pitchFamily="34" charset="0"/>
              </a:rPr>
              <a:t> US-015</a:t>
            </a:r>
            <a:endParaRPr lang="en-US" sz="2000">
              <a:solidFill>
                <a:schemeClr val="bg1">
                  <a:lumMod val="50000"/>
                </a:schemeClr>
              </a:solidFill>
              <a:latin typeface="#9Slide02 Tieu de rat dai 02" panose="020B0606020202050201" pitchFamily="34" charset="0"/>
            </a:endParaRPr>
          </a:p>
        </p:txBody>
      </p:sp>
      <p:sp>
        <p:nvSpPr>
          <p:cNvPr id="27" name="TextBox 26">
            <a:extLst>
              <a:ext uri="{FF2B5EF4-FFF2-40B4-BE49-F238E27FC236}">
                <a16:creationId xmlns:a16="http://schemas.microsoft.com/office/drawing/2014/main" id="{2CADB2E9-A5A8-4DEC-B493-735B71B12F04}"/>
              </a:ext>
            </a:extLst>
          </p:cNvPr>
          <p:cNvSpPr txBox="1"/>
          <p:nvPr/>
        </p:nvSpPr>
        <p:spPr>
          <a:xfrm>
            <a:off x="2066538" y="6022170"/>
            <a:ext cx="2313407" cy="400110"/>
          </a:xfrm>
          <a:prstGeom prst="rect">
            <a:avLst/>
          </a:prstGeom>
          <a:noFill/>
        </p:spPr>
        <p:txBody>
          <a:bodyPr wrap="square">
            <a:spAutoFit/>
          </a:bodyPr>
          <a:lstStyle/>
          <a:p>
            <a:r>
              <a:rPr lang="en-US" sz="2000">
                <a:solidFill>
                  <a:schemeClr val="bg1">
                    <a:lumMod val="50000"/>
                  </a:schemeClr>
                </a:solidFill>
                <a:latin typeface="#9Slide02 Tieu de rat dai 02" panose="020B0606020202050201" pitchFamily="34" charset="0"/>
              </a:rPr>
              <a:t>cảm biến gia tốc MPU9250</a:t>
            </a:r>
          </a:p>
        </p:txBody>
      </p:sp>
      <p:sp>
        <p:nvSpPr>
          <p:cNvPr id="28" name="TextBox 27">
            <a:extLst>
              <a:ext uri="{FF2B5EF4-FFF2-40B4-BE49-F238E27FC236}">
                <a16:creationId xmlns:a16="http://schemas.microsoft.com/office/drawing/2014/main" id="{16F83A18-7631-4C23-BC24-AFEEFDA27D64}"/>
              </a:ext>
            </a:extLst>
          </p:cNvPr>
          <p:cNvSpPr txBox="1"/>
          <p:nvPr/>
        </p:nvSpPr>
        <p:spPr>
          <a:xfrm>
            <a:off x="7900290" y="4176827"/>
            <a:ext cx="1935761" cy="400110"/>
          </a:xfrm>
          <a:prstGeom prst="rect">
            <a:avLst/>
          </a:prstGeom>
          <a:noFill/>
        </p:spPr>
        <p:txBody>
          <a:bodyPr wrap="square">
            <a:spAutoFit/>
          </a:bodyPr>
          <a:lstStyle/>
          <a:p>
            <a:r>
              <a:rPr lang="en-US" sz="2000">
                <a:solidFill>
                  <a:schemeClr val="bg1">
                    <a:lumMod val="50000"/>
                  </a:schemeClr>
                </a:solidFill>
                <a:latin typeface="#9Slide02 Tieu de rat dai 02" panose="020B0606020202050201" pitchFamily="34" charset="0"/>
              </a:rPr>
              <a:t>DC Servo JGB37-520</a:t>
            </a:r>
            <a:r>
              <a:rPr lang="en-US" sz="1800">
                <a:effectLst/>
                <a:latin typeface="Times New Roman" panose="02020603050405020304" pitchFamily="18" charset="0"/>
                <a:ea typeface="Calibri" panose="020F0502020204030204" pitchFamily="34" charset="0"/>
              </a:rPr>
              <a:t> </a:t>
            </a:r>
            <a:endParaRPr lang="en-US"/>
          </a:p>
        </p:txBody>
      </p:sp>
      <p:sp>
        <p:nvSpPr>
          <p:cNvPr id="29" name="TextBox 28">
            <a:extLst>
              <a:ext uri="{FF2B5EF4-FFF2-40B4-BE49-F238E27FC236}">
                <a16:creationId xmlns:a16="http://schemas.microsoft.com/office/drawing/2014/main" id="{FE10F5FA-E4A9-4858-B060-33E8556B1B73}"/>
              </a:ext>
            </a:extLst>
          </p:cNvPr>
          <p:cNvSpPr txBox="1"/>
          <p:nvPr/>
        </p:nvSpPr>
        <p:spPr>
          <a:xfrm>
            <a:off x="2210824" y="4004058"/>
            <a:ext cx="2268620" cy="400110"/>
          </a:xfrm>
          <a:prstGeom prst="rect">
            <a:avLst/>
          </a:prstGeom>
          <a:noFill/>
        </p:spPr>
        <p:txBody>
          <a:bodyPr wrap="square">
            <a:spAutoFit/>
          </a:bodyPr>
          <a:lstStyle/>
          <a:p>
            <a:r>
              <a:rPr lang="en-US" sz="2000">
                <a:solidFill>
                  <a:schemeClr val="bg1">
                    <a:lumMod val="50000"/>
                  </a:schemeClr>
                </a:solidFill>
                <a:latin typeface="#9Slide02 Tieu de rat dai 02" panose="020B0606020202050201" pitchFamily="34" charset="0"/>
              </a:rPr>
              <a:t>motor driver asmd300</a:t>
            </a:r>
            <a:endParaRPr lang="en-US"/>
          </a:p>
        </p:txBody>
      </p:sp>
      <p:pic>
        <p:nvPicPr>
          <p:cNvPr id="31" name="Picture 2" descr="Module thu phát Wifi ESP8266 NodeMCU Lua CP2102 - Nshop">
            <a:extLst>
              <a:ext uri="{FF2B5EF4-FFF2-40B4-BE49-F238E27FC236}">
                <a16:creationId xmlns:a16="http://schemas.microsoft.com/office/drawing/2014/main" id="{8E22CDA5-ACA7-4901-98B4-0BF2296053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85468" y="4071148"/>
            <a:ext cx="2209800" cy="220980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E2155774-7144-490F-A03B-0E0808FD6388}"/>
              </a:ext>
            </a:extLst>
          </p:cNvPr>
          <p:cNvSpPr txBox="1"/>
          <p:nvPr/>
        </p:nvSpPr>
        <p:spPr>
          <a:xfrm>
            <a:off x="5599653" y="6022170"/>
            <a:ext cx="981431" cy="400110"/>
          </a:xfrm>
          <a:prstGeom prst="rect">
            <a:avLst/>
          </a:prstGeom>
          <a:noFill/>
        </p:spPr>
        <p:txBody>
          <a:bodyPr wrap="square">
            <a:spAutoFit/>
          </a:bodyPr>
          <a:lstStyle/>
          <a:p>
            <a:r>
              <a:rPr lang="en-US" sz="2000">
                <a:solidFill>
                  <a:schemeClr val="bg1">
                    <a:lumMod val="50000"/>
                  </a:schemeClr>
                </a:solidFill>
                <a:latin typeface="#9Slide02 Tieu de rat dai 02" panose="020B0606020202050201" pitchFamily="34" charset="0"/>
              </a:rPr>
              <a:t>ESP8266</a:t>
            </a:r>
          </a:p>
        </p:txBody>
      </p:sp>
      <p:sp>
        <p:nvSpPr>
          <p:cNvPr id="40" name="TextBox 39">
            <a:extLst>
              <a:ext uri="{FF2B5EF4-FFF2-40B4-BE49-F238E27FC236}">
                <a16:creationId xmlns:a16="http://schemas.microsoft.com/office/drawing/2014/main" id="{77103EA3-87A4-44DD-96FF-299624AF847E}"/>
              </a:ext>
            </a:extLst>
          </p:cNvPr>
          <p:cNvSpPr txBox="1"/>
          <p:nvPr/>
        </p:nvSpPr>
        <p:spPr>
          <a:xfrm>
            <a:off x="-7985060" y="1681952"/>
            <a:ext cx="510716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xây dỰng giải thuật điều khiển</a:t>
            </a:r>
          </a:p>
        </p:txBody>
      </p:sp>
      <p:pic>
        <p:nvPicPr>
          <p:cNvPr id="41" name="Picture 40" descr="Diagram&#10;&#10;Description automatically generated">
            <a:extLst>
              <a:ext uri="{FF2B5EF4-FFF2-40B4-BE49-F238E27FC236}">
                <a16:creationId xmlns:a16="http://schemas.microsoft.com/office/drawing/2014/main" id="{7E823541-04FF-4D46-A4E6-DE9B8BAEECFF}"/>
              </a:ext>
            </a:extLst>
          </p:cNvPr>
          <p:cNvPicPr/>
          <p:nvPr/>
        </p:nvPicPr>
        <p:blipFill>
          <a:blip r:embed="rId8"/>
          <a:stretch>
            <a:fillRect/>
          </a:stretch>
        </p:blipFill>
        <p:spPr>
          <a:xfrm>
            <a:off x="-10363200" y="2658500"/>
            <a:ext cx="9863449" cy="3836873"/>
          </a:xfrm>
          <a:prstGeom prst="rect">
            <a:avLst/>
          </a:prstGeom>
        </p:spPr>
      </p:pic>
    </p:spTree>
    <p:extLst>
      <p:ext uri="{BB962C8B-B14F-4D97-AF65-F5344CB8AC3E}">
        <p14:creationId xmlns:p14="http://schemas.microsoft.com/office/powerpoint/2010/main" val="4043303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sp>
        <p:nvSpPr>
          <p:cNvPr id="46" name="TextBox 45">
            <a:extLst>
              <a:ext uri="{FF2B5EF4-FFF2-40B4-BE49-F238E27FC236}">
                <a16:creationId xmlns:a16="http://schemas.microsoft.com/office/drawing/2014/main" id="{E8D91315-E033-46A0-AB15-C0D9D7F95F6D}"/>
              </a:ext>
            </a:extLst>
          </p:cNvPr>
          <p:cNvSpPr txBox="1"/>
          <p:nvPr/>
        </p:nvSpPr>
        <p:spPr>
          <a:xfrm>
            <a:off x="3816921" y="1681952"/>
            <a:ext cx="510716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xây dỰng giải thuật điều khiển</a:t>
            </a:r>
          </a:p>
        </p:txBody>
      </p:sp>
      <p:pic>
        <p:nvPicPr>
          <p:cNvPr id="25" name="Picture 24" descr="Diagram&#10;&#10;Description automatically generated">
            <a:extLst>
              <a:ext uri="{FF2B5EF4-FFF2-40B4-BE49-F238E27FC236}">
                <a16:creationId xmlns:a16="http://schemas.microsoft.com/office/drawing/2014/main" id="{0C2378D3-66D5-4EB6-8164-23B480D705D9}"/>
              </a:ext>
            </a:extLst>
          </p:cNvPr>
          <p:cNvPicPr/>
          <p:nvPr/>
        </p:nvPicPr>
        <p:blipFill>
          <a:blip r:embed="rId2"/>
          <a:stretch>
            <a:fillRect/>
          </a:stretch>
        </p:blipFill>
        <p:spPr>
          <a:xfrm>
            <a:off x="1438781" y="2658500"/>
            <a:ext cx="9863449" cy="3836873"/>
          </a:xfrm>
          <a:prstGeom prst="rect">
            <a:avLst/>
          </a:prstGeom>
        </p:spPr>
      </p:pic>
      <p:sp>
        <p:nvSpPr>
          <p:cNvPr id="27" name="TextBox 26">
            <a:extLst>
              <a:ext uri="{FF2B5EF4-FFF2-40B4-BE49-F238E27FC236}">
                <a16:creationId xmlns:a16="http://schemas.microsoft.com/office/drawing/2014/main" id="{5E10BF9A-A211-4DFF-8365-4865CD847BD0}"/>
              </a:ext>
            </a:extLst>
          </p:cNvPr>
          <p:cNvSpPr txBox="1"/>
          <p:nvPr/>
        </p:nvSpPr>
        <p:spPr>
          <a:xfrm>
            <a:off x="14695495" y="1681952"/>
            <a:ext cx="5628144"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hệ thống điều khiển mobile robot</a:t>
            </a:r>
          </a:p>
        </p:txBody>
      </p:sp>
      <p:pic>
        <p:nvPicPr>
          <p:cNvPr id="28" name="Picture 27" descr="A picture containing text, electronics&#10;&#10;Description automatically generated">
            <a:extLst>
              <a:ext uri="{FF2B5EF4-FFF2-40B4-BE49-F238E27FC236}">
                <a16:creationId xmlns:a16="http://schemas.microsoft.com/office/drawing/2014/main" id="{76D1C3F1-91A6-4340-93C5-5661D10510DF}"/>
              </a:ext>
            </a:extLst>
          </p:cNvPr>
          <p:cNvPicPr/>
          <p:nvPr/>
        </p:nvPicPr>
        <p:blipFill>
          <a:blip r:embed="rId3"/>
          <a:stretch>
            <a:fillRect/>
          </a:stretch>
        </p:blipFill>
        <p:spPr>
          <a:xfrm>
            <a:off x="12725400" y="2527804"/>
            <a:ext cx="3940189" cy="1442150"/>
          </a:xfrm>
          <a:prstGeom prst="rect">
            <a:avLst/>
          </a:prstGeom>
        </p:spPr>
      </p:pic>
      <p:pic>
        <p:nvPicPr>
          <p:cNvPr id="29" name="Picture 28">
            <a:extLst>
              <a:ext uri="{FF2B5EF4-FFF2-40B4-BE49-F238E27FC236}">
                <a16:creationId xmlns:a16="http://schemas.microsoft.com/office/drawing/2014/main" id="{39737A9C-3DE1-41A5-BB17-E123C313E264}"/>
              </a:ext>
            </a:extLst>
          </p:cNvPr>
          <p:cNvPicPr/>
          <p:nvPr/>
        </p:nvPicPr>
        <p:blipFill>
          <a:blip r:embed="rId4"/>
          <a:stretch>
            <a:fillRect/>
          </a:stretch>
        </p:blipFill>
        <p:spPr>
          <a:xfrm>
            <a:off x="19081588" y="2307598"/>
            <a:ext cx="2400300" cy="2000250"/>
          </a:xfrm>
          <a:prstGeom prst="rect">
            <a:avLst/>
          </a:prstGeom>
        </p:spPr>
      </p:pic>
      <p:pic>
        <p:nvPicPr>
          <p:cNvPr id="30" name="Picture 29" descr="Cảm Biến gia tốc GY-521 6DOF IMU MPU6050 - Nshop">
            <a:extLst>
              <a:ext uri="{FF2B5EF4-FFF2-40B4-BE49-F238E27FC236}">
                <a16:creationId xmlns:a16="http://schemas.microsoft.com/office/drawing/2014/main" id="{AE1DB079-72E0-4C1A-BF4C-62E457A468C8}"/>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61917" y="4395935"/>
            <a:ext cx="1626235" cy="1626235"/>
          </a:xfrm>
          <a:prstGeom prst="rect">
            <a:avLst/>
          </a:prstGeom>
          <a:noFill/>
          <a:ln>
            <a:noFill/>
          </a:ln>
        </p:spPr>
      </p:pic>
      <p:pic>
        <p:nvPicPr>
          <p:cNvPr id="31" name="Picture 30" descr="A close-up of a circuit board&#10;&#10;Description automatically generated with medium confidence">
            <a:extLst>
              <a:ext uri="{FF2B5EF4-FFF2-40B4-BE49-F238E27FC236}">
                <a16:creationId xmlns:a16="http://schemas.microsoft.com/office/drawing/2014/main" id="{C54CEB23-4413-4C96-A6DD-7B90258B14B7}"/>
              </a:ext>
            </a:extLst>
          </p:cNvPr>
          <p:cNvPicPr/>
          <p:nvPr/>
        </p:nvPicPr>
        <p:blipFill>
          <a:blip r:embed="rId6"/>
          <a:stretch>
            <a:fillRect/>
          </a:stretch>
        </p:blipFill>
        <p:spPr>
          <a:xfrm>
            <a:off x="19464013" y="4846512"/>
            <a:ext cx="1709420" cy="1037590"/>
          </a:xfrm>
          <a:prstGeom prst="rect">
            <a:avLst/>
          </a:prstGeom>
        </p:spPr>
      </p:pic>
      <p:sp>
        <p:nvSpPr>
          <p:cNvPr id="32" name="TextBox 31">
            <a:extLst>
              <a:ext uri="{FF2B5EF4-FFF2-40B4-BE49-F238E27FC236}">
                <a16:creationId xmlns:a16="http://schemas.microsoft.com/office/drawing/2014/main" id="{399447C5-7EAF-478F-85CD-3454CB29EE93}"/>
              </a:ext>
            </a:extLst>
          </p:cNvPr>
          <p:cNvSpPr txBox="1"/>
          <p:nvPr/>
        </p:nvSpPr>
        <p:spPr>
          <a:xfrm>
            <a:off x="19313857" y="4176827"/>
            <a:ext cx="1935761" cy="400110"/>
          </a:xfrm>
          <a:prstGeom prst="rect">
            <a:avLst/>
          </a:prstGeom>
          <a:noFill/>
        </p:spPr>
        <p:txBody>
          <a:bodyPr wrap="square">
            <a:spAutoFit/>
          </a:bodyPr>
          <a:lstStyle/>
          <a:p>
            <a:r>
              <a:rPr lang="en-US" sz="2000">
                <a:solidFill>
                  <a:schemeClr val="bg1">
                    <a:lumMod val="50000"/>
                  </a:schemeClr>
                </a:solidFill>
                <a:latin typeface="#9Slide02 Tieu de rat dai 02" panose="020B0606020202050201" pitchFamily="34" charset="0"/>
              </a:rPr>
              <a:t>DC Servo JGB37-520</a:t>
            </a:r>
            <a:r>
              <a:rPr lang="en-US" sz="1800">
                <a:effectLst/>
                <a:latin typeface="Times New Roman" panose="02020603050405020304" pitchFamily="18" charset="0"/>
                <a:ea typeface="Calibri" panose="020F0502020204030204" pitchFamily="34" charset="0"/>
              </a:rPr>
              <a:t> </a:t>
            </a:r>
            <a:endParaRPr lang="en-US"/>
          </a:p>
        </p:txBody>
      </p:sp>
      <p:sp>
        <p:nvSpPr>
          <p:cNvPr id="33" name="TextBox 32">
            <a:extLst>
              <a:ext uri="{FF2B5EF4-FFF2-40B4-BE49-F238E27FC236}">
                <a16:creationId xmlns:a16="http://schemas.microsoft.com/office/drawing/2014/main" id="{F9655732-BFEE-4178-9C92-F6A2054EDDFC}"/>
              </a:ext>
            </a:extLst>
          </p:cNvPr>
          <p:cNvSpPr txBox="1"/>
          <p:nvPr/>
        </p:nvSpPr>
        <p:spPr>
          <a:xfrm>
            <a:off x="13624391" y="4004058"/>
            <a:ext cx="2268620" cy="400110"/>
          </a:xfrm>
          <a:prstGeom prst="rect">
            <a:avLst/>
          </a:prstGeom>
          <a:noFill/>
        </p:spPr>
        <p:txBody>
          <a:bodyPr wrap="square">
            <a:spAutoFit/>
          </a:bodyPr>
          <a:lstStyle/>
          <a:p>
            <a:r>
              <a:rPr lang="en-US" sz="2000">
                <a:solidFill>
                  <a:schemeClr val="bg1">
                    <a:lumMod val="50000"/>
                  </a:schemeClr>
                </a:solidFill>
                <a:latin typeface="#9Slide02 Tieu de rat dai 02" panose="020B0606020202050201" pitchFamily="34" charset="0"/>
              </a:rPr>
              <a:t>motor driver asmd300</a:t>
            </a:r>
            <a:endParaRPr lang="en-US"/>
          </a:p>
        </p:txBody>
      </p:sp>
      <p:pic>
        <p:nvPicPr>
          <p:cNvPr id="34" name="Picture 2" descr="Module thu phát Wifi ESP8266 NodeMCU Lua CP2102 - Nshop">
            <a:extLst>
              <a:ext uri="{FF2B5EF4-FFF2-40B4-BE49-F238E27FC236}">
                <a16:creationId xmlns:a16="http://schemas.microsoft.com/office/drawing/2014/main" id="{6E845981-9D01-4A26-85CA-B94CBD79E6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99035" y="4071148"/>
            <a:ext cx="2209800" cy="2209800"/>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F1D7D895-0FC0-4F00-871F-36D3BECD3937}"/>
              </a:ext>
            </a:extLst>
          </p:cNvPr>
          <p:cNvSpPr txBox="1"/>
          <p:nvPr/>
        </p:nvSpPr>
        <p:spPr>
          <a:xfrm>
            <a:off x="-10864165" y="1681952"/>
            <a:ext cx="510716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xây dỰng giải thuật điều khiển</a:t>
            </a:r>
          </a:p>
        </p:txBody>
      </p:sp>
      <p:sp>
        <p:nvSpPr>
          <p:cNvPr id="83" name="TextBox 82">
            <a:extLst>
              <a:ext uri="{FF2B5EF4-FFF2-40B4-BE49-F238E27FC236}">
                <a16:creationId xmlns:a16="http://schemas.microsoft.com/office/drawing/2014/main" id="{F49770B2-7265-46B8-B8BC-9890CB3CC768}"/>
              </a:ext>
            </a:extLst>
          </p:cNvPr>
          <p:cNvSpPr txBox="1"/>
          <p:nvPr/>
        </p:nvSpPr>
        <p:spPr>
          <a:xfrm>
            <a:off x="-5756998" y="1681951"/>
            <a:ext cx="4791376" cy="615553"/>
          </a:xfrm>
          <a:prstGeom prst="rect">
            <a:avLst/>
          </a:prstGeom>
          <a:noFill/>
        </p:spPr>
        <p:txBody>
          <a:bodyPr wrap="none" lIns="0" tIns="0" rIns="0" bIns="0" rtlCol="0">
            <a:spAutoFit/>
          </a:bodyPr>
          <a:lstStyle/>
          <a:p>
            <a:pPr algn="l"/>
            <a:r>
              <a:rPr lang="en-US" sz="4000">
                <a:solidFill>
                  <a:srgbClr val="2BA687"/>
                </a:solidFill>
                <a:latin typeface="#9Slide02 Tieu de rat dai 02" panose="020B0606020202050201" pitchFamily="34" charset="0"/>
              </a:rPr>
              <a:t>: điều khiển động cơ bằng PID</a:t>
            </a:r>
          </a:p>
        </p:txBody>
      </p:sp>
      <p:grpSp>
        <p:nvGrpSpPr>
          <p:cNvPr id="84" name="Group 83">
            <a:extLst>
              <a:ext uri="{FF2B5EF4-FFF2-40B4-BE49-F238E27FC236}">
                <a16:creationId xmlns:a16="http://schemas.microsoft.com/office/drawing/2014/main" id="{8DD7A62E-EBAD-49C5-98F1-5EF298572D2B}"/>
              </a:ext>
            </a:extLst>
          </p:cNvPr>
          <p:cNvGrpSpPr/>
          <p:nvPr/>
        </p:nvGrpSpPr>
        <p:grpSpPr>
          <a:xfrm>
            <a:off x="-11776798" y="2622380"/>
            <a:ext cx="11368480" cy="3949384"/>
            <a:chOff x="381000" y="2622380"/>
            <a:chExt cx="11368480" cy="3949384"/>
          </a:xfrm>
        </p:grpSpPr>
        <p:sp>
          <p:nvSpPr>
            <p:cNvPr id="85" name="Arrow: Right 84">
              <a:extLst>
                <a:ext uri="{FF2B5EF4-FFF2-40B4-BE49-F238E27FC236}">
                  <a16:creationId xmlns:a16="http://schemas.microsoft.com/office/drawing/2014/main" id="{65E4F759-5F5B-42E9-9E99-57CDF42AECF6}"/>
                </a:ext>
              </a:extLst>
            </p:cNvPr>
            <p:cNvSpPr/>
            <p:nvPr/>
          </p:nvSpPr>
          <p:spPr>
            <a:xfrm>
              <a:off x="381000" y="3886200"/>
              <a:ext cx="12458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DDB3ACEB-690D-40B8-8DE7-0B54E496E2B3}"/>
                </a:ext>
              </a:extLst>
            </p:cNvPr>
            <p:cNvSpPr/>
            <p:nvPr/>
          </p:nvSpPr>
          <p:spPr>
            <a:xfrm>
              <a:off x="1638300" y="3543300"/>
              <a:ext cx="990600" cy="990600"/>
            </a:xfrm>
            <a:prstGeom prst="ellipse">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6600">
                  <a:solidFill>
                    <a:schemeClr val="tx1"/>
                  </a:solidFill>
                </a:rPr>
                <a:t>Σ</a:t>
              </a:r>
              <a:endParaRPr lang="en-US" sz="6600">
                <a:solidFill>
                  <a:schemeClr val="tx1"/>
                </a:solidFill>
              </a:endParaRPr>
            </a:p>
          </p:txBody>
        </p:sp>
        <p:sp>
          <p:nvSpPr>
            <p:cNvPr id="87" name="Arrow: Right 86">
              <a:extLst>
                <a:ext uri="{FF2B5EF4-FFF2-40B4-BE49-F238E27FC236}">
                  <a16:creationId xmlns:a16="http://schemas.microsoft.com/office/drawing/2014/main" id="{6A844061-463D-48B0-8216-0CC5281BA2DE}"/>
                </a:ext>
              </a:extLst>
            </p:cNvPr>
            <p:cNvSpPr/>
            <p:nvPr/>
          </p:nvSpPr>
          <p:spPr>
            <a:xfrm>
              <a:off x="2640391"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7D841D42-C065-46CF-A3BC-DDF84C6C1586}"/>
                </a:ext>
              </a:extLst>
            </p:cNvPr>
            <p:cNvSpPr txBox="1"/>
            <p:nvPr/>
          </p:nvSpPr>
          <p:spPr>
            <a:xfrm>
              <a:off x="3113532" y="3857954"/>
              <a:ext cx="1401025" cy="369332"/>
            </a:xfrm>
            <a:prstGeom prst="rect">
              <a:avLst/>
            </a:prstGeom>
            <a:solidFill>
              <a:schemeClr val="bg1"/>
            </a:solidFill>
          </p:spPr>
          <p:txBody>
            <a:bodyPr wrap="none" lIns="0" tIns="0" rIns="0" bIns="0" rtlCol="0">
              <a:spAutoFit/>
            </a:bodyPr>
            <a:lstStyle/>
            <a:p>
              <a:pPr algn="l"/>
              <a:r>
                <a:rPr lang="en-US" sz="2400">
                  <a:solidFill>
                    <a:schemeClr val="bg1">
                      <a:lumMod val="50000"/>
                    </a:schemeClr>
                  </a:solidFill>
                  <a:latin typeface="#9Slide02 Tieu de rat dai 02" panose="020B0606020202050201" pitchFamily="34" charset="0"/>
                </a:rPr>
                <a:t>e(t) = (SP - PV)</a:t>
              </a:r>
            </a:p>
          </p:txBody>
        </p:sp>
        <p:sp>
          <p:nvSpPr>
            <p:cNvPr id="89" name="Arrow: Right 88">
              <a:extLst>
                <a:ext uri="{FF2B5EF4-FFF2-40B4-BE49-F238E27FC236}">
                  <a16:creationId xmlns:a16="http://schemas.microsoft.com/office/drawing/2014/main" id="{D06532FB-8723-4775-9C1E-8BE3C0A33C05}"/>
                </a:ext>
              </a:extLst>
            </p:cNvPr>
            <p:cNvSpPr/>
            <p:nvPr/>
          </p:nvSpPr>
          <p:spPr>
            <a:xfrm>
              <a:off x="4537121"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row: Bent 89">
              <a:extLst>
                <a:ext uri="{FF2B5EF4-FFF2-40B4-BE49-F238E27FC236}">
                  <a16:creationId xmlns:a16="http://schemas.microsoft.com/office/drawing/2014/main" id="{52779DBC-F2D5-4623-8AF6-91285B37EEB0}"/>
                </a:ext>
              </a:extLst>
            </p:cNvPr>
            <p:cNvSpPr/>
            <p:nvPr/>
          </p:nvSpPr>
          <p:spPr>
            <a:xfrm>
              <a:off x="3626555" y="2774780"/>
              <a:ext cx="1401025" cy="959020"/>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Arrow: Bent 90">
              <a:extLst>
                <a:ext uri="{FF2B5EF4-FFF2-40B4-BE49-F238E27FC236}">
                  <a16:creationId xmlns:a16="http://schemas.microsoft.com/office/drawing/2014/main" id="{9E782102-E0C9-4953-B573-38F2001EFBCD}"/>
                </a:ext>
              </a:extLst>
            </p:cNvPr>
            <p:cNvSpPr/>
            <p:nvPr/>
          </p:nvSpPr>
          <p:spPr>
            <a:xfrm flipV="1">
              <a:off x="3626555" y="4360466"/>
              <a:ext cx="1401025" cy="959020"/>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92" name="Rectangle: Rounded Corners 91">
                  <a:extLst>
                    <a:ext uri="{FF2B5EF4-FFF2-40B4-BE49-F238E27FC236}">
                      <a16:creationId xmlns:a16="http://schemas.microsoft.com/office/drawing/2014/main" id="{0FA953FC-2C10-4C39-9A1B-5B1CA84A73B3}"/>
                    </a:ext>
                  </a:extLst>
                </p:cNvPr>
                <p:cNvSpPr/>
                <p:nvPr/>
              </p:nvSpPr>
              <p:spPr>
                <a:xfrm>
                  <a:off x="5027579" y="2622380"/>
                  <a:ext cx="3212689" cy="780082"/>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a:solidFill>
                              <a:schemeClr val="bg1">
                                <a:lumMod val="50000"/>
                              </a:schemeClr>
                            </a:solidFill>
                            <a:latin typeface="Cambria Math" panose="02040503050406030204" pitchFamily="18" charset="0"/>
                          </a:rPr>
                          <m:t>𝑃</m:t>
                        </m:r>
                        <m:r>
                          <a:rPr lang="en-US" sz="2400">
                            <a:solidFill>
                              <a:schemeClr val="bg1">
                                <a:lumMod val="50000"/>
                              </a:schemeClr>
                            </a:solidFill>
                            <a:latin typeface="Cambria Math" panose="02040503050406030204" pitchFamily="18" charset="0"/>
                          </a:rPr>
                          <m:t>= </m:t>
                        </m:r>
                        <m:sSub>
                          <m:sSubPr>
                            <m:ctrlPr>
                              <a:rPr lang="en-US" sz="2400" i="1">
                                <a:solidFill>
                                  <a:schemeClr val="bg1">
                                    <a:lumMod val="50000"/>
                                  </a:schemeClr>
                                </a:solidFill>
                                <a:latin typeface="Cambria Math" panose="02040503050406030204" pitchFamily="18" charset="0"/>
                              </a:rPr>
                            </m:ctrlPr>
                          </m:sSubPr>
                          <m:e>
                            <m:r>
                              <a:rPr lang="en-US" sz="2400">
                                <a:solidFill>
                                  <a:schemeClr val="bg1">
                                    <a:lumMod val="50000"/>
                                  </a:schemeClr>
                                </a:solidFill>
                                <a:latin typeface="Cambria Math" panose="02040503050406030204" pitchFamily="18" charset="0"/>
                              </a:rPr>
                              <m:t>𝐾</m:t>
                            </m:r>
                          </m:e>
                          <m:sub>
                            <m:r>
                              <a:rPr lang="en-US" sz="2400">
                                <a:solidFill>
                                  <a:schemeClr val="bg1">
                                    <a:lumMod val="50000"/>
                                  </a:schemeClr>
                                </a:solidFill>
                                <a:latin typeface="Cambria Math" panose="02040503050406030204" pitchFamily="18" charset="0"/>
                              </a:rPr>
                              <m:t>𝑝</m:t>
                            </m:r>
                          </m:sub>
                        </m:sSub>
                        <m:r>
                          <a:rPr lang="en-US" sz="2400">
                            <a:solidFill>
                              <a:schemeClr val="bg1">
                                <a:lumMod val="50000"/>
                              </a:schemeClr>
                            </a:solidFill>
                            <a:latin typeface="Cambria Math" panose="02040503050406030204" pitchFamily="18" charset="0"/>
                          </a:rPr>
                          <m:t>∗</m:t>
                        </m:r>
                        <m:r>
                          <a:rPr lang="en-US" sz="2400">
                            <a:solidFill>
                              <a:schemeClr val="bg1">
                                <a:lumMod val="50000"/>
                              </a:schemeClr>
                            </a:solidFill>
                            <a:latin typeface="Cambria Math" panose="02040503050406030204" pitchFamily="18" charset="0"/>
                          </a:rPr>
                          <m:t>𝑒</m:t>
                        </m:r>
                        <m:r>
                          <a:rPr lang="en-US" sz="2400">
                            <a:solidFill>
                              <a:schemeClr val="bg1">
                                <a:lumMod val="50000"/>
                              </a:schemeClr>
                            </a:solidFill>
                            <a:latin typeface="Cambria Math" panose="02040503050406030204" pitchFamily="18" charset="0"/>
                          </a:rPr>
                          <m:t>(</m:t>
                        </m:r>
                        <m:r>
                          <a:rPr lang="en-US" sz="2400">
                            <a:solidFill>
                              <a:schemeClr val="bg1">
                                <a:lumMod val="50000"/>
                              </a:schemeClr>
                            </a:solidFill>
                            <a:latin typeface="Cambria Math" panose="02040503050406030204" pitchFamily="18" charset="0"/>
                          </a:rPr>
                          <m:t>𝑡</m:t>
                        </m:r>
                        <m:r>
                          <a:rPr lang="en-US" sz="2400">
                            <a:solidFill>
                              <a:schemeClr val="bg1">
                                <a:lumMod val="50000"/>
                              </a:schemeClr>
                            </a:solidFill>
                            <a:latin typeface="Cambria Math" panose="02040503050406030204" pitchFamily="18" charset="0"/>
                          </a:rPr>
                          <m:t>)</m:t>
                        </m:r>
                      </m:oMath>
                    </m:oMathPara>
                  </a14:m>
                  <a:endParaRPr lang="en-US" sz="2400">
                    <a:solidFill>
                      <a:schemeClr val="bg1">
                        <a:lumMod val="50000"/>
                      </a:schemeClr>
                    </a:solidFill>
                    <a:latin typeface="#9Slide02 Tieu de rat dai 02" panose="020B0606020202050201" pitchFamily="34" charset="0"/>
                  </a:endParaRPr>
                </a:p>
              </p:txBody>
            </p:sp>
          </mc:Choice>
          <mc:Fallback xmlns="">
            <p:sp>
              <p:nvSpPr>
                <p:cNvPr id="7" name="Rectangle: Rounded Corners 6">
                  <a:extLst>
                    <a:ext uri="{FF2B5EF4-FFF2-40B4-BE49-F238E27FC236}">
                      <a16:creationId xmlns:a16="http://schemas.microsoft.com/office/drawing/2014/main" id="{06258F3A-5ECF-450D-B7BD-1120A5444047}"/>
                    </a:ext>
                  </a:extLst>
                </p:cNvPr>
                <p:cNvSpPr>
                  <a:spLocks noRot="1" noChangeAspect="1" noMove="1" noResize="1" noEditPoints="1" noAdjustHandles="1" noChangeArrowheads="1" noChangeShapeType="1" noTextEdit="1"/>
                </p:cNvSpPr>
                <p:nvPr/>
              </p:nvSpPr>
              <p:spPr>
                <a:xfrm>
                  <a:off x="5027579" y="2622380"/>
                  <a:ext cx="3212689" cy="780082"/>
                </a:xfrm>
                <a:prstGeom prst="roundRect">
                  <a:avLst/>
                </a:prstGeom>
                <a:blipFill>
                  <a:blip r:embed="rId8"/>
                  <a:stretch>
                    <a:fillRect/>
                  </a:stretch>
                </a:blipFill>
                <a:ln>
                  <a:solidFill>
                    <a:srgbClr val="48CFAD"/>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Rectangle: Rounded Corners 92">
                  <a:extLst>
                    <a:ext uri="{FF2B5EF4-FFF2-40B4-BE49-F238E27FC236}">
                      <a16:creationId xmlns:a16="http://schemas.microsoft.com/office/drawing/2014/main" id="{AE18D560-2D94-4A34-97C9-7EF5B8B1448E}"/>
                    </a:ext>
                  </a:extLst>
                </p:cNvPr>
                <p:cNvSpPr/>
                <p:nvPr/>
              </p:nvSpPr>
              <p:spPr>
                <a:xfrm>
                  <a:off x="5027579" y="3657092"/>
                  <a:ext cx="3212689" cy="876808"/>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a:solidFill>
                              <a:schemeClr val="bg1">
                                <a:lumMod val="50000"/>
                              </a:schemeClr>
                            </a:solidFill>
                            <a:latin typeface="Cambria Math" panose="02040503050406030204" pitchFamily="18" charset="0"/>
                          </a:rPr>
                          <m:t>𝐼</m:t>
                        </m:r>
                        <m:r>
                          <a:rPr lang="en-US" sz="2400">
                            <a:solidFill>
                              <a:schemeClr val="bg1">
                                <a:lumMod val="50000"/>
                              </a:schemeClr>
                            </a:solidFill>
                            <a:latin typeface="Cambria Math" panose="02040503050406030204" pitchFamily="18" charset="0"/>
                          </a:rPr>
                          <m:t>= </m:t>
                        </m:r>
                        <m:sSub>
                          <m:sSubPr>
                            <m:ctrlPr>
                              <a:rPr lang="en-US" sz="2400" i="1">
                                <a:solidFill>
                                  <a:schemeClr val="bg1">
                                    <a:lumMod val="50000"/>
                                  </a:schemeClr>
                                </a:solidFill>
                                <a:latin typeface="Cambria Math" panose="02040503050406030204" pitchFamily="18" charset="0"/>
                              </a:rPr>
                            </m:ctrlPr>
                          </m:sSubPr>
                          <m:e>
                            <m:r>
                              <a:rPr lang="en-US" sz="2400">
                                <a:solidFill>
                                  <a:schemeClr val="bg1">
                                    <a:lumMod val="50000"/>
                                  </a:schemeClr>
                                </a:solidFill>
                                <a:latin typeface="Cambria Math" panose="02040503050406030204" pitchFamily="18" charset="0"/>
                              </a:rPr>
                              <m:t>𝐾</m:t>
                            </m:r>
                          </m:e>
                          <m:sub>
                            <m:r>
                              <a:rPr lang="en-US" sz="2400">
                                <a:solidFill>
                                  <a:schemeClr val="bg1">
                                    <a:lumMod val="50000"/>
                                  </a:schemeClr>
                                </a:solidFill>
                                <a:latin typeface="Cambria Math" panose="02040503050406030204" pitchFamily="18" charset="0"/>
                              </a:rPr>
                              <m:t>𝑖</m:t>
                            </m:r>
                          </m:sub>
                        </m:sSub>
                        <m:r>
                          <a:rPr lang="en-US" sz="2400">
                            <a:solidFill>
                              <a:schemeClr val="bg1">
                                <a:lumMod val="50000"/>
                              </a:schemeClr>
                            </a:solidFill>
                            <a:latin typeface="Cambria Math" panose="02040503050406030204" pitchFamily="18" charset="0"/>
                          </a:rPr>
                          <m:t>∗</m:t>
                        </m:r>
                        <m:nary>
                          <m:naryPr>
                            <m:ctrlPr>
                              <a:rPr lang="en-US" sz="2400" i="1">
                                <a:solidFill>
                                  <a:schemeClr val="bg1">
                                    <a:lumMod val="50000"/>
                                  </a:schemeClr>
                                </a:solidFill>
                                <a:latin typeface="Cambria Math" panose="02040503050406030204" pitchFamily="18" charset="0"/>
                              </a:rPr>
                            </m:ctrlPr>
                          </m:naryPr>
                          <m:sub>
                            <m:r>
                              <m:rPr>
                                <m:brk m:alnAt="23"/>
                              </m:rPr>
                              <a:rPr lang="en-US" sz="2400">
                                <a:solidFill>
                                  <a:schemeClr val="bg1">
                                    <a:lumMod val="50000"/>
                                  </a:schemeClr>
                                </a:solidFill>
                                <a:latin typeface="Cambria Math" panose="02040503050406030204" pitchFamily="18" charset="0"/>
                              </a:rPr>
                              <m:t>0</m:t>
                            </m:r>
                          </m:sub>
                          <m:sup>
                            <m:r>
                              <a:rPr lang="en-US" sz="2400">
                                <a:solidFill>
                                  <a:schemeClr val="bg1">
                                    <a:lumMod val="50000"/>
                                  </a:schemeClr>
                                </a:solidFill>
                                <a:latin typeface="Cambria Math" panose="02040503050406030204" pitchFamily="18" charset="0"/>
                              </a:rPr>
                              <m:t>𝑡</m:t>
                            </m:r>
                          </m:sup>
                          <m:e>
                            <m:r>
                              <a:rPr lang="en-US" sz="2400">
                                <a:solidFill>
                                  <a:schemeClr val="bg1">
                                    <a:lumMod val="50000"/>
                                  </a:schemeClr>
                                </a:solidFill>
                                <a:latin typeface="Cambria Math" panose="02040503050406030204" pitchFamily="18" charset="0"/>
                              </a:rPr>
                              <m:t>𝑒</m:t>
                            </m:r>
                            <m:d>
                              <m:dPr>
                                <m:ctrlPr>
                                  <a:rPr lang="en-US" sz="2400" i="1">
                                    <a:solidFill>
                                      <a:schemeClr val="bg1">
                                        <a:lumMod val="50000"/>
                                      </a:schemeClr>
                                    </a:solidFill>
                                    <a:latin typeface="Cambria Math" panose="02040503050406030204" pitchFamily="18" charset="0"/>
                                  </a:rPr>
                                </m:ctrlPr>
                              </m:dPr>
                              <m:e>
                                <m:r>
                                  <a:rPr lang="en-US" sz="2400">
                                    <a:solidFill>
                                      <a:schemeClr val="bg1">
                                        <a:lumMod val="50000"/>
                                      </a:schemeClr>
                                    </a:solidFill>
                                    <a:latin typeface="Cambria Math" panose="02040503050406030204" pitchFamily="18" charset="0"/>
                                  </a:rPr>
                                  <m:t>𝑡</m:t>
                                </m:r>
                              </m:e>
                            </m:d>
                          </m:e>
                        </m:nary>
                        <m:r>
                          <a:rPr lang="en-US" sz="2400">
                            <a:solidFill>
                              <a:schemeClr val="bg1">
                                <a:lumMod val="50000"/>
                              </a:schemeClr>
                            </a:solidFill>
                            <a:latin typeface="Cambria Math" panose="02040503050406030204" pitchFamily="18" charset="0"/>
                          </a:rPr>
                          <m:t>∗</m:t>
                        </m:r>
                        <m:r>
                          <a:rPr lang="en-US" sz="2400">
                            <a:solidFill>
                              <a:schemeClr val="bg1">
                                <a:lumMod val="50000"/>
                              </a:schemeClr>
                            </a:solidFill>
                            <a:latin typeface="Cambria Math" panose="02040503050406030204" pitchFamily="18" charset="0"/>
                          </a:rPr>
                          <m:t>𝑑𝑡</m:t>
                        </m:r>
                      </m:oMath>
                    </m:oMathPara>
                  </a14:m>
                  <a:endParaRPr lang="en-US" sz="2400">
                    <a:solidFill>
                      <a:schemeClr val="bg1">
                        <a:lumMod val="50000"/>
                      </a:schemeClr>
                    </a:solidFill>
                    <a:latin typeface="#9Slide02 Tieu de rat dai 02" panose="020B0606020202050201" pitchFamily="34" charset="0"/>
                  </a:endParaRPr>
                </a:p>
              </p:txBody>
            </p:sp>
          </mc:Choice>
          <mc:Fallback xmlns="">
            <p:sp>
              <p:nvSpPr>
                <p:cNvPr id="30" name="Rectangle: Rounded Corners 29">
                  <a:extLst>
                    <a:ext uri="{FF2B5EF4-FFF2-40B4-BE49-F238E27FC236}">
                      <a16:creationId xmlns:a16="http://schemas.microsoft.com/office/drawing/2014/main" id="{AF7686BB-6C0D-4ECB-8DE7-30317B4A7B4C}"/>
                    </a:ext>
                  </a:extLst>
                </p:cNvPr>
                <p:cNvSpPr>
                  <a:spLocks noRot="1" noChangeAspect="1" noMove="1" noResize="1" noEditPoints="1" noAdjustHandles="1" noChangeArrowheads="1" noChangeShapeType="1" noTextEdit="1"/>
                </p:cNvSpPr>
                <p:nvPr/>
              </p:nvSpPr>
              <p:spPr>
                <a:xfrm>
                  <a:off x="5027579" y="3657092"/>
                  <a:ext cx="3212689" cy="876808"/>
                </a:xfrm>
                <a:prstGeom prst="roundRect">
                  <a:avLst/>
                </a:prstGeom>
                <a:blipFill>
                  <a:blip r:embed="rId9"/>
                  <a:stretch>
                    <a:fillRect/>
                  </a:stretch>
                </a:blipFill>
                <a:ln>
                  <a:solidFill>
                    <a:srgbClr val="48CFAD"/>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Rectangle: Rounded Corners 93">
                  <a:extLst>
                    <a:ext uri="{FF2B5EF4-FFF2-40B4-BE49-F238E27FC236}">
                      <a16:creationId xmlns:a16="http://schemas.microsoft.com/office/drawing/2014/main" id="{F267D0BB-6D3A-4D7C-9346-166BE30AD048}"/>
                    </a:ext>
                  </a:extLst>
                </p:cNvPr>
                <p:cNvSpPr/>
                <p:nvPr/>
              </p:nvSpPr>
              <p:spPr>
                <a:xfrm>
                  <a:off x="5027579" y="4708870"/>
                  <a:ext cx="3212689" cy="780082"/>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a:solidFill>
                              <a:schemeClr val="bg1">
                                <a:lumMod val="50000"/>
                              </a:schemeClr>
                            </a:solidFill>
                            <a:latin typeface="Cambria Math" panose="02040503050406030204" pitchFamily="18" charset="0"/>
                          </a:rPr>
                          <m:t>𝐷</m:t>
                        </m:r>
                        <m:r>
                          <a:rPr lang="en-US" sz="2400">
                            <a:solidFill>
                              <a:schemeClr val="bg1">
                                <a:lumMod val="50000"/>
                              </a:schemeClr>
                            </a:solidFill>
                            <a:latin typeface="Cambria Math" panose="02040503050406030204" pitchFamily="18" charset="0"/>
                          </a:rPr>
                          <m:t>= </m:t>
                        </m:r>
                        <m:sSub>
                          <m:sSubPr>
                            <m:ctrlPr>
                              <a:rPr lang="en-US" sz="2400" i="1">
                                <a:solidFill>
                                  <a:schemeClr val="bg1">
                                    <a:lumMod val="50000"/>
                                  </a:schemeClr>
                                </a:solidFill>
                                <a:latin typeface="Cambria Math" panose="02040503050406030204" pitchFamily="18" charset="0"/>
                              </a:rPr>
                            </m:ctrlPr>
                          </m:sSubPr>
                          <m:e>
                            <m:r>
                              <a:rPr lang="en-US" sz="2400">
                                <a:solidFill>
                                  <a:schemeClr val="bg1">
                                    <a:lumMod val="50000"/>
                                  </a:schemeClr>
                                </a:solidFill>
                                <a:latin typeface="Cambria Math" panose="02040503050406030204" pitchFamily="18" charset="0"/>
                              </a:rPr>
                              <m:t>𝐾</m:t>
                            </m:r>
                          </m:e>
                          <m:sub>
                            <m:r>
                              <a:rPr lang="en-US" sz="2400">
                                <a:solidFill>
                                  <a:schemeClr val="bg1">
                                    <a:lumMod val="50000"/>
                                  </a:schemeClr>
                                </a:solidFill>
                                <a:latin typeface="Cambria Math" panose="02040503050406030204" pitchFamily="18" charset="0"/>
                              </a:rPr>
                              <m:t>𝑑</m:t>
                            </m:r>
                          </m:sub>
                        </m:sSub>
                        <m:r>
                          <a:rPr lang="en-US" sz="2400">
                            <a:solidFill>
                              <a:schemeClr val="bg1">
                                <a:lumMod val="50000"/>
                              </a:schemeClr>
                            </a:solidFill>
                            <a:latin typeface="Cambria Math" panose="02040503050406030204" pitchFamily="18" charset="0"/>
                          </a:rPr>
                          <m:t>∗</m:t>
                        </m:r>
                        <m:f>
                          <m:fPr>
                            <m:ctrlPr>
                              <a:rPr lang="en-US" sz="2400" i="1">
                                <a:solidFill>
                                  <a:schemeClr val="bg1">
                                    <a:lumMod val="50000"/>
                                  </a:schemeClr>
                                </a:solidFill>
                                <a:latin typeface="Cambria Math" panose="02040503050406030204" pitchFamily="18" charset="0"/>
                              </a:rPr>
                            </m:ctrlPr>
                          </m:fPr>
                          <m:num>
                            <m:r>
                              <a:rPr lang="en-US" sz="2400">
                                <a:solidFill>
                                  <a:schemeClr val="bg1">
                                    <a:lumMod val="50000"/>
                                  </a:schemeClr>
                                </a:solidFill>
                                <a:latin typeface="Cambria Math" panose="02040503050406030204" pitchFamily="18" charset="0"/>
                              </a:rPr>
                              <m:t>𝑑𝑒</m:t>
                            </m:r>
                            <m:r>
                              <a:rPr lang="en-US" sz="2400">
                                <a:solidFill>
                                  <a:schemeClr val="bg1">
                                    <a:lumMod val="50000"/>
                                  </a:schemeClr>
                                </a:solidFill>
                                <a:latin typeface="Cambria Math" panose="02040503050406030204" pitchFamily="18" charset="0"/>
                              </a:rPr>
                              <m:t>(</m:t>
                            </m:r>
                            <m:r>
                              <a:rPr lang="en-US" sz="2400">
                                <a:solidFill>
                                  <a:schemeClr val="bg1">
                                    <a:lumMod val="50000"/>
                                  </a:schemeClr>
                                </a:solidFill>
                                <a:latin typeface="Cambria Math" panose="02040503050406030204" pitchFamily="18" charset="0"/>
                              </a:rPr>
                              <m:t>𝑡</m:t>
                            </m:r>
                            <m:r>
                              <a:rPr lang="en-US" sz="2400">
                                <a:solidFill>
                                  <a:schemeClr val="bg1">
                                    <a:lumMod val="50000"/>
                                  </a:schemeClr>
                                </a:solidFill>
                                <a:latin typeface="Cambria Math" panose="02040503050406030204" pitchFamily="18" charset="0"/>
                              </a:rPr>
                              <m:t>)</m:t>
                            </m:r>
                          </m:num>
                          <m:den>
                            <m:r>
                              <a:rPr lang="en-US" sz="2400">
                                <a:solidFill>
                                  <a:schemeClr val="bg1">
                                    <a:lumMod val="50000"/>
                                  </a:schemeClr>
                                </a:solidFill>
                                <a:latin typeface="Cambria Math" panose="02040503050406030204" pitchFamily="18" charset="0"/>
                              </a:rPr>
                              <m:t>𝑑𝑡</m:t>
                            </m:r>
                          </m:den>
                        </m:f>
                      </m:oMath>
                    </m:oMathPara>
                  </a14:m>
                  <a:endParaRPr lang="en-US" sz="2400">
                    <a:solidFill>
                      <a:schemeClr val="bg1">
                        <a:lumMod val="50000"/>
                      </a:schemeClr>
                    </a:solidFill>
                    <a:latin typeface="#9Slide02 Tieu de rat dai 02" panose="020B0606020202050201" pitchFamily="34" charset="0"/>
                  </a:endParaRPr>
                </a:p>
              </p:txBody>
            </p:sp>
          </mc:Choice>
          <mc:Fallback xmlns="">
            <p:sp>
              <p:nvSpPr>
                <p:cNvPr id="31" name="Rectangle: Rounded Corners 30">
                  <a:extLst>
                    <a:ext uri="{FF2B5EF4-FFF2-40B4-BE49-F238E27FC236}">
                      <a16:creationId xmlns:a16="http://schemas.microsoft.com/office/drawing/2014/main" id="{656B21DD-CC62-4640-BE3B-1D89A0961A5D}"/>
                    </a:ext>
                  </a:extLst>
                </p:cNvPr>
                <p:cNvSpPr>
                  <a:spLocks noRot="1" noChangeAspect="1" noMove="1" noResize="1" noEditPoints="1" noAdjustHandles="1" noChangeArrowheads="1" noChangeShapeType="1" noTextEdit="1"/>
                </p:cNvSpPr>
                <p:nvPr/>
              </p:nvSpPr>
              <p:spPr>
                <a:xfrm>
                  <a:off x="5027579" y="4708870"/>
                  <a:ext cx="3212689" cy="780082"/>
                </a:xfrm>
                <a:prstGeom prst="roundRect">
                  <a:avLst/>
                </a:prstGeom>
                <a:blipFill>
                  <a:blip r:embed="rId10"/>
                  <a:stretch>
                    <a:fillRect/>
                  </a:stretch>
                </a:blipFill>
                <a:ln>
                  <a:solidFill>
                    <a:srgbClr val="48CFAD"/>
                  </a:solidFill>
                </a:ln>
              </p:spPr>
              <p:txBody>
                <a:bodyPr/>
                <a:lstStyle/>
                <a:p>
                  <a:r>
                    <a:rPr lang="en-US">
                      <a:noFill/>
                    </a:rPr>
                    <a:t> </a:t>
                  </a:r>
                </a:p>
              </p:txBody>
            </p:sp>
          </mc:Fallback>
        </mc:AlternateContent>
        <p:sp>
          <p:nvSpPr>
            <p:cNvPr id="95" name="Oval 94">
              <a:extLst>
                <a:ext uri="{FF2B5EF4-FFF2-40B4-BE49-F238E27FC236}">
                  <a16:creationId xmlns:a16="http://schemas.microsoft.com/office/drawing/2014/main" id="{91128409-5BC0-4270-8049-E1051BAED7BE}"/>
                </a:ext>
              </a:extLst>
            </p:cNvPr>
            <p:cNvSpPr/>
            <p:nvPr/>
          </p:nvSpPr>
          <p:spPr>
            <a:xfrm>
              <a:off x="8647877" y="3551833"/>
              <a:ext cx="990600" cy="990600"/>
            </a:xfrm>
            <a:prstGeom prst="ellipse">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6000">
                  <a:solidFill>
                    <a:schemeClr val="tx1"/>
                  </a:solidFill>
                </a:rPr>
                <a:t>Σ</a:t>
              </a:r>
              <a:endParaRPr lang="en-US" sz="6000">
                <a:solidFill>
                  <a:schemeClr val="tx1"/>
                </a:solidFill>
              </a:endParaRPr>
            </a:p>
          </p:txBody>
        </p:sp>
        <p:sp>
          <p:nvSpPr>
            <p:cNvPr id="96" name="Arrow: Right 95">
              <a:extLst>
                <a:ext uri="{FF2B5EF4-FFF2-40B4-BE49-F238E27FC236}">
                  <a16:creationId xmlns:a16="http://schemas.microsoft.com/office/drawing/2014/main" id="{E7CDF006-E61D-45DB-B2C2-DF784BDB594F}"/>
                </a:ext>
              </a:extLst>
            </p:cNvPr>
            <p:cNvSpPr/>
            <p:nvPr/>
          </p:nvSpPr>
          <p:spPr>
            <a:xfrm>
              <a:off x="8240268"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Arrow: Right 96">
              <a:extLst>
                <a:ext uri="{FF2B5EF4-FFF2-40B4-BE49-F238E27FC236}">
                  <a16:creationId xmlns:a16="http://schemas.microsoft.com/office/drawing/2014/main" id="{43F5E295-FE76-4516-B5A4-F537E57423B3}"/>
                </a:ext>
              </a:extLst>
            </p:cNvPr>
            <p:cNvSpPr/>
            <p:nvPr/>
          </p:nvSpPr>
          <p:spPr>
            <a:xfrm>
              <a:off x="9651344"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Rounded Corners 97">
              <a:extLst>
                <a:ext uri="{FF2B5EF4-FFF2-40B4-BE49-F238E27FC236}">
                  <a16:creationId xmlns:a16="http://schemas.microsoft.com/office/drawing/2014/main" id="{AFD80144-5948-4D60-9139-E08AA487D7E7}"/>
                </a:ext>
              </a:extLst>
            </p:cNvPr>
            <p:cNvSpPr/>
            <p:nvPr/>
          </p:nvSpPr>
          <p:spPr>
            <a:xfrm>
              <a:off x="10046086" y="3551833"/>
              <a:ext cx="1288935" cy="982067"/>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lumMod val="50000"/>
                    </a:schemeClr>
                  </a:solidFill>
                  <a:latin typeface="#9Slide02 Tieu de rat dai 02" panose="020B0606020202050201" pitchFamily="34" charset="0"/>
                </a:rPr>
                <a:t>Process</a:t>
              </a:r>
            </a:p>
          </p:txBody>
        </p:sp>
        <p:sp>
          <p:nvSpPr>
            <p:cNvPr id="99" name="Arrow: Right 98">
              <a:extLst>
                <a:ext uri="{FF2B5EF4-FFF2-40B4-BE49-F238E27FC236}">
                  <a16:creationId xmlns:a16="http://schemas.microsoft.com/office/drawing/2014/main" id="{7CDC3184-9BD8-4DA1-A128-C7E6B8CDEE4D}"/>
                </a:ext>
              </a:extLst>
            </p:cNvPr>
            <p:cNvSpPr/>
            <p:nvPr/>
          </p:nvSpPr>
          <p:spPr>
            <a:xfrm>
              <a:off x="11341871"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Arrow: Bent 99">
              <a:extLst>
                <a:ext uri="{FF2B5EF4-FFF2-40B4-BE49-F238E27FC236}">
                  <a16:creationId xmlns:a16="http://schemas.microsoft.com/office/drawing/2014/main" id="{8E2DFF44-7793-42C1-B17A-322A07D538E7}"/>
                </a:ext>
              </a:extLst>
            </p:cNvPr>
            <p:cNvSpPr/>
            <p:nvPr/>
          </p:nvSpPr>
          <p:spPr>
            <a:xfrm rot="5400000">
              <a:off x="8497021" y="2708766"/>
              <a:ext cx="598932" cy="990599"/>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1" name="Arrow: Bent 100">
              <a:extLst>
                <a:ext uri="{FF2B5EF4-FFF2-40B4-BE49-F238E27FC236}">
                  <a16:creationId xmlns:a16="http://schemas.microsoft.com/office/drawing/2014/main" id="{D790BB25-FF69-481B-83C5-E8F0E3145036}"/>
                </a:ext>
              </a:extLst>
            </p:cNvPr>
            <p:cNvSpPr/>
            <p:nvPr/>
          </p:nvSpPr>
          <p:spPr>
            <a:xfrm rot="16200000" flipV="1">
              <a:off x="8517766" y="4457133"/>
              <a:ext cx="598932" cy="990599"/>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TextBox 101">
              <a:extLst>
                <a:ext uri="{FF2B5EF4-FFF2-40B4-BE49-F238E27FC236}">
                  <a16:creationId xmlns:a16="http://schemas.microsoft.com/office/drawing/2014/main" id="{8CBD2CF3-FFDD-4248-9D03-863C7C5C4D99}"/>
                </a:ext>
              </a:extLst>
            </p:cNvPr>
            <p:cNvSpPr txBox="1"/>
            <p:nvPr/>
          </p:nvSpPr>
          <p:spPr>
            <a:xfrm>
              <a:off x="480217" y="3551833"/>
              <a:ext cx="873637" cy="369332"/>
            </a:xfrm>
            <a:prstGeom prst="rect">
              <a:avLst/>
            </a:prstGeom>
            <a:solidFill>
              <a:schemeClr val="bg1"/>
            </a:solidFill>
          </p:spPr>
          <p:txBody>
            <a:bodyPr wrap="none" lIns="0" tIns="0" rIns="0" bIns="0" rtlCol="0">
              <a:spAutoFit/>
            </a:bodyPr>
            <a:lstStyle/>
            <a:p>
              <a:pPr algn="l"/>
              <a:r>
                <a:rPr lang="en-US" sz="2400">
                  <a:solidFill>
                    <a:schemeClr val="bg1">
                      <a:lumMod val="50000"/>
                    </a:schemeClr>
                  </a:solidFill>
                  <a:latin typeface="#9Slide02 Tieu de rat dai 02" panose="020B0606020202050201" pitchFamily="34" charset="0"/>
                </a:rPr>
                <a:t>Setpoint</a:t>
              </a:r>
            </a:p>
          </p:txBody>
        </p:sp>
        <p:sp>
          <p:nvSpPr>
            <p:cNvPr id="103" name="TextBox 102">
              <a:extLst>
                <a:ext uri="{FF2B5EF4-FFF2-40B4-BE49-F238E27FC236}">
                  <a16:creationId xmlns:a16="http://schemas.microsoft.com/office/drawing/2014/main" id="{1A73CE26-2DA2-48E5-B2EC-4CF89B46AF26}"/>
                </a:ext>
              </a:extLst>
            </p:cNvPr>
            <p:cNvSpPr txBox="1"/>
            <p:nvPr/>
          </p:nvSpPr>
          <p:spPr>
            <a:xfrm>
              <a:off x="10364051" y="3121501"/>
              <a:ext cx="642805" cy="369332"/>
            </a:xfrm>
            <a:prstGeom prst="rect">
              <a:avLst/>
            </a:prstGeom>
            <a:solidFill>
              <a:schemeClr val="bg1"/>
            </a:solidFill>
          </p:spPr>
          <p:txBody>
            <a:bodyPr wrap="none" lIns="0" tIns="0" rIns="0" bIns="0" rtlCol="0">
              <a:spAutoFit/>
            </a:bodyPr>
            <a:lstStyle/>
            <a:p>
              <a:pPr algn="l"/>
              <a:r>
                <a:rPr lang="en-US" sz="2400">
                  <a:solidFill>
                    <a:schemeClr val="bg1">
                      <a:lumMod val="50000"/>
                    </a:schemeClr>
                  </a:solidFill>
                  <a:latin typeface="#9Slide02 Tieu de rat dai 02" panose="020B0606020202050201" pitchFamily="34" charset="0"/>
                </a:rPr>
                <a:t>motor</a:t>
              </a:r>
            </a:p>
          </p:txBody>
        </p:sp>
        <p:sp>
          <p:nvSpPr>
            <p:cNvPr id="104" name="Rectangle: Rounded Corners 103">
              <a:extLst>
                <a:ext uri="{FF2B5EF4-FFF2-40B4-BE49-F238E27FC236}">
                  <a16:creationId xmlns:a16="http://schemas.microsoft.com/office/drawing/2014/main" id="{3EE63B4E-EE5F-4251-8F34-8C2B2FC22ECA}"/>
                </a:ext>
              </a:extLst>
            </p:cNvPr>
            <p:cNvSpPr/>
            <p:nvPr/>
          </p:nvSpPr>
          <p:spPr>
            <a:xfrm>
              <a:off x="5088498" y="5791682"/>
              <a:ext cx="3212689" cy="780082"/>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lumMod val="50000"/>
                    </a:schemeClr>
                  </a:solidFill>
                  <a:latin typeface="#9Slide02 Tieu de rat dai 02" panose="020B0606020202050201" pitchFamily="34" charset="0"/>
                </a:rPr>
                <a:t>SEnsor</a:t>
              </a:r>
            </a:p>
          </p:txBody>
        </p:sp>
        <p:cxnSp>
          <p:nvCxnSpPr>
            <p:cNvPr id="105" name="Connector: Elbow 104">
              <a:extLst>
                <a:ext uri="{FF2B5EF4-FFF2-40B4-BE49-F238E27FC236}">
                  <a16:creationId xmlns:a16="http://schemas.microsoft.com/office/drawing/2014/main" id="{E7BF67DA-B141-4E82-8EE3-820673B6A02B}"/>
                </a:ext>
              </a:extLst>
            </p:cNvPr>
            <p:cNvCxnSpPr>
              <a:stCxn id="98" idx="2"/>
              <a:endCxn id="104" idx="3"/>
            </p:cNvCxnSpPr>
            <p:nvPr/>
          </p:nvCxnSpPr>
          <p:spPr>
            <a:xfrm rot="5400000">
              <a:off x="8671960" y="4163128"/>
              <a:ext cx="1647823" cy="2389367"/>
            </a:xfrm>
            <a:prstGeom prst="bentConnector2">
              <a:avLst/>
            </a:prstGeom>
            <a:ln w="57150">
              <a:solidFill>
                <a:srgbClr val="48CFAD"/>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5866ACFE-0853-462F-8835-1D10D41D31B6}"/>
                </a:ext>
              </a:extLst>
            </p:cNvPr>
            <p:cNvCxnSpPr>
              <a:stCxn id="104" idx="1"/>
              <a:endCxn id="86" idx="4"/>
            </p:cNvCxnSpPr>
            <p:nvPr/>
          </p:nvCxnSpPr>
          <p:spPr>
            <a:xfrm rot="10800000">
              <a:off x="2133600" y="4533901"/>
              <a:ext cx="2954898" cy="1647823"/>
            </a:xfrm>
            <a:prstGeom prst="bentConnector2">
              <a:avLst/>
            </a:prstGeom>
            <a:ln w="57150">
              <a:solidFill>
                <a:srgbClr val="48CFAD"/>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DFAE0E7C-2B49-4BA1-AFF0-99C83E74E376}"/>
                </a:ext>
              </a:extLst>
            </p:cNvPr>
            <p:cNvSpPr txBox="1"/>
            <p:nvPr/>
          </p:nvSpPr>
          <p:spPr>
            <a:xfrm>
              <a:off x="9576406" y="3345419"/>
              <a:ext cx="469680" cy="246221"/>
            </a:xfrm>
            <a:prstGeom prst="rect">
              <a:avLst/>
            </a:prstGeom>
            <a:solidFill>
              <a:schemeClr val="bg1"/>
            </a:solidFill>
          </p:spPr>
          <p:txBody>
            <a:bodyPr wrap="none" lIns="0" tIns="0" rIns="0" bIns="0" rtlCol="0">
              <a:spAutoFit/>
            </a:bodyPr>
            <a:lstStyle/>
            <a:p>
              <a:pPr algn="l"/>
              <a:r>
                <a:rPr lang="en-US" sz="1600">
                  <a:solidFill>
                    <a:schemeClr val="bg1">
                      <a:lumMod val="50000"/>
                    </a:schemeClr>
                  </a:solidFill>
                  <a:latin typeface="#9Slide02 Tieu de rat dai 02" panose="020B0606020202050201" pitchFamily="34" charset="0"/>
                </a:rPr>
                <a:t>output</a:t>
              </a:r>
            </a:p>
          </p:txBody>
        </p:sp>
        <p:sp>
          <p:nvSpPr>
            <p:cNvPr id="108" name="TextBox 107">
              <a:extLst>
                <a:ext uri="{FF2B5EF4-FFF2-40B4-BE49-F238E27FC236}">
                  <a16:creationId xmlns:a16="http://schemas.microsoft.com/office/drawing/2014/main" id="{AE5CE850-046E-43AE-8001-176C2C4E32B1}"/>
                </a:ext>
              </a:extLst>
            </p:cNvPr>
            <p:cNvSpPr txBox="1"/>
            <p:nvPr/>
          </p:nvSpPr>
          <p:spPr>
            <a:xfrm>
              <a:off x="1269139" y="3950287"/>
              <a:ext cx="182742"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109" name="TextBox 108">
              <a:extLst>
                <a:ext uri="{FF2B5EF4-FFF2-40B4-BE49-F238E27FC236}">
                  <a16:creationId xmlns:a16="http://schemas.microsoft.com/office/drawing/2014/main" id="{BEA95346-FCE7-4AFA-841B-1854353FB3A4}"/>
                </a:ext>
              </a:extLst>
            </p:cNvPr>
            <p:cNvSpPr txBox="1"/>
            <p:nvPr/>
          </p:nvSpPr>
          <p:spPr>
            <a:xfrm>
              <a:off x="1888191" y="4431871"/>
              <a:ext cx="125034"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110" name="TextBox 109">
              <a:extLst>
                <a:ext uri="{FF2B5EF4-FFF2-40B4-BE49-F238E27FC236}">
                  <a16:creationId xmlns:a16="http://schemas.microsoft.com/office/drawing/2014/main" id="{4EA01C4E-DB70-4D56-A34A-E2E92509310F}"/>
                </a:ext>
              </a:extLst>
            </p:cNvPr>
            <p:cNvSpPr txBox="1"/>
            <p:nvPr/>
          </p:nvSpPr>
          <p:spPr>
            <a:xfrm>
              <a:off x="8359523" y="3971369"/>
              <a:ext cx="182742"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111" name="TextBox 110">
              <a:extLst>
                <a:ext uri="{FF2B5EF4-FFF2-40B4-BE49-F238E27FC236}">
                  <a16:creationId xmlns:a16="http://schemas.microsoft.com/office/drawing/2014/main" id="{95D22B2A-F5EC-41E3-A128-CB88C4348D4D}"/>
                </a:ext>
              </a:extLst>
            </p:cNvPr>
            <p:cNvSpPr txBox="1"/>
            <p:nvPr/>
          </p:nvSpPr>
          <p:spPr>
            <a:xfrm>
              <a:off x="8828354" y="4589986"/>
              <a:ext cx="182742"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112" name="TextBox 111">
              <a:extLst>
                <a:ext uri="{FF2B5EF4-FFF2-40B4-BE49-F238E27FC236}">
                  <a16:creationId xmlns:a16="http://schemas.microsoft.com/office/drawing/2014/main" id="{B336DE62-0F88-49D9-A112-2DD7DA0BBCA6}"/>
                </a:ext>
              </a:extLst>
            </p:cNvPr>
            <p:cNvSpPr txBox="1"/>
            <p:nvPr/>
          </p:nvSpPr>
          <p:spPr>
            <a:xfrm>
              <a:off x="8833211" y="2936835"/>
              <a:ext cx="182742"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113" name="TextBox 112">
              <a:extLst>
                <a:ext uri="{FF2B5EF4-FFF2-40B4-BE49-F238E27FC236}">
                  <a16:creationId xmlns:a16="http://schemas.microsoft.com/office/drawing/2014/main" id="{843B10EE-1078-467E-9E63-A481137F0188}"/>
                </a:ext>
              </a:extLst>
            </p:cNvPr>
            <p:cNvSpPr txBox="1"/>
            <p:nvPr/>
          </p:nvSpPr>
          <p:spPr>
            <a:xfrm>
              <a:off x="9008539" y="5763669"/>
              <a:ext cx="847989" cy="369332"/>
            </a:xfrm>
            <a:prstGeom prst="rect">
              <a:avLst/>
            </a:prstGeom>
            <a:solidFill>
              <a:schemeClr val="bg1"/>
            </a:solidFill>
          </p:spPr>
          <p:txBody>
            <a:bodyPr wrap="none" lIns="0" tIns="0" rIns="0" bIns="0" rtlCol="0">
              <a:spAutoFit/>
            </a:bodyPr>
            <a:lstStyle/>
            <a:p>
              <a:pPr algn="l"/>
              <a:r>
                <a:rPr lang="en-US" sz="2400">
                  <a:solidFill>
                    <a:schemeClr val="bg1">
                      <a:lumMod val="50000"/>
                    </a:schemeClr>
                  </a:solidFill>
                  <a:latin typeface="#9Slide02 Tieu de rat dai 02" panose="020B0606020202050201" pitchFamily="34" charset="0"/>
                </a:rPr>
                <a:t>encoder</a:t>
              </a:r>
            </a:p>
          </p:txBody>
        </p:sp>
      </p:grpSp>
    </p:spTree>
    <p:extLst>
      <p:ext uri="{BB962C8B-B14F-4D97-AF65-F5344CB8AC3E}">
        <p14:creationId xmlns:p14="http://schemas.microsoft.com/office/powerpoint/2010/main" val="1350327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sp>
        <p:nvSpPr>
          <p:cNvPr id="17" name="TextBox 16">
            <a:extLst>
              <a:ext uri="{FF2B5EF4-FFF2-40B4-BE49-F238E27FC236}">
                <a16:creationId xmlns:a16="http://schemas.microsoft.com/office/drawing/2014/main" id="{FD7C9D53-8F4E-47CF-801E-575A03A77971}"/>
              </a:ext>
            </a:extLst>
          </p:cNvPr>
          <p:cNvSpPr txBox="1"/>
          <p:nvPr/>
        </p:nvSpPr>
        <p:spPr>
          <a:xfrm>
            <a:off x="1293633" y="1681952"/>
            <a:ext cx="510716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xây dỰng giải thuật điều khiển</a:t>
            </a:r>
          </a:p>
        </p:txBody>
      </p:sp>
      <p:sp>
        <p:nvSpPr>
          <p:cNvPr id="12" name="TextBox 11">
            <a:extLst>
              <a:ext uri="{FF2B5EF4-FFF2-40B4-BE49-F238E27FC236}">
                <a16:creationId xmlns:a16="http://schemas.microsoft.com/office/drawing/2014/main" id="{6277CA3D-25F8-4D27-BCFA-5493F0A9BEA0}"/>
              </a:ext>
            </a:extLst>
          </p:cNvPr>
          <p:cNvSpPr txBox="1"/>
          <p:nvPr/>
        </p:nvSpPr>
        <p:spPr>
          <a:xfrm>
            <a:off x="6400800" y="1681951"/>
            <a:ext cx="4791376" cy="615553"/>
          </a:xfrm>
          <a:prstGeom prst="rect">
            <a:avLst/>
          </a:prstGeom>
          <a:noFill/>
        </p:spPr>
        <p:txBody>
          <a:bodyPr wrap="none" lIns="0" tIns="0" rIns="0" bIns="0" rtlCol="0">
            <a:spAutoFit/>
          </a:bodyPr>
          <a:lstStyle/>
          <a:p>
            <a:pPr algn="l"/>
            <a:r>
              <a:rPr lang="en-US" sz="4000">
                <a:solidFill>
                  <a:srgbClr val="2BA687"/>
                </a:solidFill>
                <a:latin typeface="#9Slide02 Tieu de rat dai 02" panose="020B0606020202050201" pitchFamily="34" charset="0"/>
              </a:rPr>
              <a:t>: điều khiển động cơ bằng PID</a:t>
            </a:r>
          </a:p>
        </p:txBody>
      </p:sp>
      <p:grpSp>
        <p:nvGrpSpPr>
          <p:cNvPr id="48" name="Group 47">
            <a:extLst>
              <a:ext uri="{FF2B5EF4-FFF2-40B4-BE49-F238E27FC236}">
                <a16:creationId xmlns:a16="http://schemas.microsoft.com/office/drawing/2014/main" id="{19C6C565-84A9-44EE-B61C-A5985A3CE8AB}"/>
              </a:ext>
            </a:extLst>
          </p:cNvPr>
          <p:cNvGrpSpPr/>
          <p:nvPr/>
        </p:nvGrpSpPr>
        <p:grpSpPr>
          <a:xfrm>
            <a:off x="381000" y="2622380"/>
            <a:ext cx="11368480" cy="3949384"/>
            <a:chOff x="381000" y="2622380"/>
            <a:chExt cx="11368480" cy="3949384"/>
          </a:xfrm>
        </p:grpSpPr>
        <p:sp>
          <p:nvSpPr>
            <p:cNvPr id="2" name="Arrow: Right 1">
              <a:extLst>
                <a:ext uri="{FF2B5EF4-FFF2-40B4-BE49-F238E27FC236}">
                  <a16:creationId xmlns:a16="http://schemas.microsoft.com/office/drawing/2014/main" id="{C4726308-3164-4CDA-98DE-6A5212ECF151}"/>
                </a:ext>
              </a:extLst>
            </p:cNvPr>
            <p:cNvSpPr/>
            <p:nvPr/>
          </p:nvSpPr>
          <p:spPr>
            <a:xfrm>
              <a:off x="381000" y="3886200"/>
              <a:ext cx="12458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E2E60CA2-BD9F-4F24-B463-7F501B09AA4E}"/>
                </a:ext>
              </a:extLst>
            </p:cNvPr>
            <p:cNvSpPr/>
            <p:nvPr/>
          </p:nvSpPr>
          <p:spPr>
            <a:xfrm>
              <a:off x="1638300" y="3543300"/>
              <a:ext cx="990600" cy="990600"/>
            </a:xfrm>
            <a:prstGeom prst="ellipse">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6600">
                  <a:solidFill>
                    <a:schemeClr val="tx1"/>
                  </a:solidFill>
                </a:rPr>
                <a:t>Σ</a:t>
              </a:r>
              <a:endParaRPr lang="en-US" sz="6600">
                <a:solidFill>
                  <a:schemeClr val="tx1"/>
                </a:solidFill>
              </a:endParaRPr>
            </a:p>
          </p:txBody>
        </p:sp>
        <p:sp>
          <p:nvSpPr>
            <p:cNvPr id="16" name="Arrow: Right 15">
              <a:extLst>
                <a:ext uri="{FF2B5EF4-FFF2-40B4-BE49-F238E27FC236}">
                  <a16:creationId xmlns:a16="http://schemas.microsoft.com/office/drawing/2014/main" id="{1CBB9D1B-B8B0-426B-BEFE-24CFC0FA345A}"/>
                </a:ext>
              </a:extLst>
            </p:cNvPr>
            <p:cNvSpPr/>
            <p:nvPr/>
          </p:nvSpPr>
          <p:spPr>
            <a:xfrm>
              <a:off x="2640391"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3EBF1A9-4A0B-4A83-BEBB-45C4481A6736}"/>
                </a:ext>
              </a:extLst>
            </p:cNvPr>
            <p:cNvSpPr txBox="1"/>
            <p:nvPr/>
          </p:nvSpPr>
          <p:spPr>
            <a:xfrm>
              <a:off x="3113532" y="3857954"/>
              <a:ext cx="1401025" cy="369332"/>
            </a:xfrm>
            <a:prstGeom prst="rect">
              <a:avLst/>
            </a:prstGeom>
            <a:solidFill>
              <a:schemeClr val="bg1"/>
            </a:solidFill>
          </p:spPr>
          <p:txBody>
            <a:bodyPr wrap="none" lIns="0" tIns="0" rIns="0" bIns="0" rtlCol="0">
              <a:spAutoFit/>
            </a:bodyPr>
            <a:lstStyle/>
            <a:p>
              <a:pPr algn="l"/>
              <a:r>
                <a:rPr lang="en-US" sz="2400">
                  <a:solidFill>
                    <a:schemeClr val="bg1">
                      <a:lumMod val="50000"/>
                    </a:schemeClr>
                  </a:solidFill>
                  <a:latin typeface="#9Slide02 Tieu de rat dai 02" panose="020B0606020202050201" pitchFamily="34" charset="0"/>
                </a:rPr>
                <a:t>e(t) = (SP - PV)</a:t>
              </a:r>
            </a:p>
          </p:txBody>
        </p:sp>
        <p:sp>
          <p:nvSpPr>
            <p:cNvPr id="24" name="Arrow: Right 23">
              <a:extLst>
                <a:ext uri="{FF2B5EF4-FFF2-40B4-BE49-F238E27FC236}">
                  <a16:creationId xmlns:a16="http://schemas.microsoft.com/office/drawing/2014/main" id="{4D7940BC-F45C-4D6F-9D46-7634647D98A4}"/>
                </a:ext>
              </a:extLst>
            </p:cNvPr>
            <p:cNvSpPr/>
            <p:nvPr/>
          </p:nvSpPr>
          <p:spPr>
            <a:xfrm>
              <a:off x="4537121"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Bent 5">
              <a:extLst>
                <a:ext uri="{FF2B5EF4-FFF2-40B4-BE49-F238E27FC236}">
                  <a16:creationId xmlns:a16="http://schemas.microsoft.com/office/drawing/2014/main" id="{EE6A4BC4-5511-46E4-8532-90D4E4754E70}"/>
                </a:ext>
              </a:extLst>
            </p:cNvPr>
            <p:cNvSpPr/>
            <p:nvPr/>
          </p:nvSpPr>
          <p:spPr>
            <a:xfrm>
              <a:off x="3626555" y="2774780"/>
              <a:ext cx="1401025" cy="959020"/>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Bent 28">
              <a:extLst>
                <a:ext uri="{FF2B5EF4-FFF2-40B4-BE49-F238E27FC236}">
                  <a16:creationId xmlns:a16="http://schemas.microsoft.com/office/drawing/2014/main" id="{CF988304-20AD-4075-BA27-071AA3E33076}"/>
                </a:ext>
              </a:extLst>
            </p:cNvPr>
            <p:cNvSpPr/>
            <p:nvPr/>
          </p:nvSpPr>
          <p:spPr>
            <a:xfrm flipV="1">
              <a:off x="3626555" y="4360466"/>
              <a:ext cx="1401025" cy="959020"/>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06258F3A-5ECF-450D-B7BD-1120A5444047}"/>
                    </a:ext>
                  </a:extLst>
                </p:cNvPr>
                <p:cNvSpPr/>
                <p:nvPr/>
              </p:nvSpPr>
              <p:spPr>
                <a:xfrm>
                  <a:off x="5027579" y="2622380"/>
                  <a:ext cx="3212689" cy="780082"/>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a:solidFill>
                              <a:schemeClr val="bg1">
                                <a:lumMod val="50000"/>
                              </a:schemeClr>
                            </a:solidFill>
                            <a:latin typeface="Cambria Math" panose="02040503050406030204" pitchFamily="18" charset="0"/>
                          </a:rPr>
                          <m:t>𝑃</m:t>
                        </m:r>
                        <m:r>
                          <a:rPr lang="en-US" sz="2400">
                            <a:solidFill>
                              <a:schemeClr val="bg1">
                                <a:lumMod val="50000"/>
                              </a:schemeClr>
                            </a:solidFill>
                            <a:latin typeface="Cambria Math" panose="02040503050406030204" pitchFamily="18" charset="0"/>
                          </a:rPr>
                          <m:t>= </m:t>
                        </m:r>
                        <m:sSub>
                          <m:sSubPr>
                            <m:ctrlPr>
                              <a:rPr lang="en-US" sz="2400" i="1">
                                <a:solidFill>
                                  <a:schemeClr val="bg1">
                                    <a:lumMod val="50000"/>
                                  </a:schemeClr>
                                </a:solidFill>
                                <a:latin typeface="Cambria Math" panose="02040503050406030204" pitchFamily="18" charset="0"/>
                              </a:rPr>
                            </m:ctrlPr>
                          </m:sSubPr>
                          <m:e>
                            <m:r>
                              <a:rPr lang="en-US" sz="2400">
                                <a:solidFill>
                                  <a:schemeClr val="bg1">
                                    <a:lumMod val="50000"/>
                                  </a:schemeClr>
                                </a:solidFill>
                                <a:latin typeface="Cambria Math" panose="02040503050406030204" pitchFamily="18" charset="0"/>
                              </a:rPr>
                              <m:t>𝐾</m:t>
                            </m:r>
                          </m:e>
                          <m:sub>
                            <m:r>
                              <a:rPr lang="en-US" sz="2400">
                                <a:solidFill>
                                  <a:schemeClr val="bg1">
                                    <a:lumMod val="50000"/>
                                  </a:schemeClr>
                                </a:solidFill>
                                <a:latin typeface="Cambria Math" panose="02040503050406030204" pitchFamily="18" charset="0"/>
                              </a:rPr>
                              <m:t>𝑝</m:t>
                            </m:r>
                          </m:sub>
                        </m:sSub>
                        <m:r>
                          <a:rPr lang="en-US" sz="2400">
                            <a:solidFill>
                              <a:schemeClr val="bg1">
                                <a:lumMod val="50000"/>
                              </a:schemeClr>
                            </a:solidFill>
                            <a:latin typeface="Cambria Math" panose="02040503050406030204" pitchFamily="18" charset="0"/>
                          </a:rPr>
                          <m:t>∗</m:t>
                        </m:r>
                        <m:r>
                          <a:rPr lang="en-US" sz="2400">
                            <a:solidFill>
                              <a:schemeClr val="bg1">
                                <a:lumMod val="50000"/>
                              </a:schemeClr>
                            </a:solidFill>
                            <a:latin typeface="Cambria Math" panose="02040503050406030204" pitchFamily="18" charset="0"/>
                          </a:rPr>
                          <m:t>𝑒</m:t>
                        </m:r>
                        <m:r>
                          <a:rPr lang="en-US" sz="2400">
                            <a:solidFill>
                              <a:schemeClr val="bg1">
                                <a:lumMod val="50000"/>
                              </a:schemeClr>
                            </a:solidFill>
                            <a:latin typeface="Cambria Math" panose="02040503050406030204" pitchFamily="18" charset="0"/>
                          </a:rPr>
                          <m:t>(</m:t>
                        </m:r>
                        <m:r>
                          <a:rPr lang="en-US" sz="2400">
                            <a:solidFill>
                              <a:schemeClr val="bg1">
                                <a:lumMod val="50000"/>
                              </a:schemeClr>
                            </a:solidFill>
                            <a:latin typeface="Cambria Math" panose="02040503050406030204" pitchFamily="18" charset="0"/>
                          </a:rPr>
                          <m:t>𝑡</m:t>
                        </m:r>
                        <m:r>
                          <a:rPr lang="en-US" sz="2400">
                            <a:solidFill>
                              <a:schemeClr val="bg1">
                                <a:lumMod val="50000"/>
                              </a:schemeClr>
                            </a:solidFill>
                            <a:latin typeface="Cambria Math" panose="02040503050406030204" pitchFamily="18" charset="0"/>
                          </a:rPr>
                          <m:t>)</m:t>
                        </m:r>
                      </m:oMath>
                    </m:oMathPara>
                  </a14:m>
                  <a:endParaRPr lang="en-US" sz="2400">
                    <a:solidFill>
                      <a:schemeClr val="bg1">
                        <a:lumMod val="50000"/>
                      </a:schemeClr>
                    </a:solidFill>
                    <a:latin typeface="#9Slide02 Tieu de rat dai 02" panose="020B0606020202050201" pitchFamily="34" charset="0"/>
                  </a:endParaRPr>
                </a:p>
              </p:txBody>
            </p:sp>
          </mc:Choice>
          <mc:Fallback xmlns="">
            <p:sp>
              <p:nvSpPr>
                <p:cNvPr id="7" name="Rectangle: Rounded Corners 6">
                  <a:extLst>
                    <a:ext uri="{FF2B5EF4-FFF2-40B4-BE49-F238E27FC236}">
                      <a16:creationId xmlns:a16="http://schemas.microsoft.com/office/drawing/2014/main" id="{06258F3A-5ECF-450D-B7BD-1120A5444047}"/>
                    </a:ext>
                  </a:extLst>
                </p:cNvPr>
                <p:cNvSpPr>
                  <a:spLocks noRot="1" noChangeAspect="1" noMove="1" noResize="1" noEditPoints="1" noAdjustHandles="1" noChangeArrowheads="1" noChangeShapeType="1" noTextEdit="1"/>
                </p:cNvSpPr>
                <p:nvPr/>
              </p:nvSpPr>
              <p:spPr>
                <a:xfrm>
                  <a:off x="5027579" y="2622380"/>
                  <a:ext cx="3212689" cy="780082"/>
                </a:xfrm>
                <a:prstGeom prst="roundRect">
                  <a:avLst/>
                </a:prstGeom>
                <a:blipFill>
                  <a:blip r:embed="rId3"/>
                  <a:stretch>
                    <a:fillRect/>
                  </a:stretch>
                </a:blipFill>
                <a:ln>
                  <a:solidFill>
                    <a:srgbClr val="48CFAD"/>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Rounded Corners 29">
                  <a:extLst>
                    <a:ext uri="{FF2B5EF4-FFF2-40B4-BE49-F238E27FC236}">
                      <a16:creationId xmlns:a16="http://schemas.microsoft.com/office/drawing/2014/main" id="{AF7686BB-6C0D-4ECB-8DE7-30317B4A7B4C}"/>
                    </a:ext>
                  </a:extLst>
                </p:cNvPr>
                <p:cNvSpPr/>
                <p:nvPr/>
              </p:nvSpPr>
              <p:spPr>
                <a:xfrm>
                  <a:off x="5027579" y="3657092"/>
                  <a:ext cx="3212689" cy="876808"/>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a:solidFill>
                              <a:schemeClr val="bg1">
                                <a:lumMod val="50000"/>
                              </a:schemeClr>
                            </a:solidFill>
                            <a:latin typeface="Cambria Math" panose="02040503050406030204" pitchFamily="18" charset="0"/>
                          </a:rPr>
                          <m:t>𝐼</m:t>
                        </m:r>
                        <m:r>
                          <a:rPr lang="en-US" sz="2400">
                            <a:solidFill>
                              <a:schemeClr val="bg1">
                                <a:lumMod val="50000"/>
                              </a:schemeClr>
                            </a:solidFill>
                            <a:latin typeface="Cambria Math" panose="02040503050406030204" pitchFamily="18" charset="0"/>
                          </a:rPr>
                          <m:t>= </m:t>
                        </m:r>
                        <m:sSub>
                          <m:sSubPr>
                            <m:ctrlPr>
                              <a:rPr lang="en-US" sz="2400" i="1">
                                <a:solidFill>
                                  <a:schemeClr val="bg1">
                                    <a:lumMod val="50000"/>
                                  </a:schemeClr>
                                </a:solidFill>
                                <a:latin typeface="Cambria Math" panose="02040503050406030204" pitchFamily="18" charset="0"/>
                              </a:rPr>
                            </m:ctrlPr>
                          </m:sSubPr>
                          <m:e>
                            <m:r>
                              <a:rPr lang="en-US" sz="2400">
                                <a:solidFill>
                                  <a:schemeClr val="bg1">
                                    <a:lumMod val="50000"/>
                                  </a:schemeClr>
                                </a:solidFill>
                                <a:latin typeface="Cambria Math" panose="02040503050406030204" pitchFamily="18" charset="0"/>
                              </a:rPr>
                              <m:t>𝐾</m:t>
                            </m:r>
                          </m:e>
                          <m:sub>
                            <m:r>
                              <a:rPr lang="en-US" sz="2400">
                                <a:solidFill>
                                  <a:schemeClr val="bg1">
                                    <a:lumMod val="50000"/>
                                  </a:schemeClr>
                                </a:solidFill>
                                <a:latin typeface="Cambria Math" panose="02040503050406030204" pitchFamily="18" charset="0"/>
                              </a:rPr>
                              <m:t>𝑖</m:t>
                            </m:r>
                          </m:sub>
                        </m:sSub>
                        <m:r>
                          <a:rPr lang="en-US" sz="2400">
                            <a:solidFill>
                              <a:schemeClr val="bg1">
                                <a:lumMod val="50000"/>
                              </a:schemeClr>
                            </a:solidFill>
                            <a:latin typeface="Cambria Math" panose="02040503050406030204" pitchFamily="18" charset="0"/>
                          </a:rPr>
                          <m:t>∗</m:t>
                        </m:r>
                        <m:nary>
                          <m:naryPr>
                            <m:ctrlPr>
                              <a:rPr lang="en-US" sz="2400" i="1">
                                <a:solidFill>
                                  <a:schemeClr val="bg1">
                                    <a:lumMod val="50000"/>
                                  </a:schemeClr>
                                </a:solidFill>
                                <a:latin typeface="Cambria Math" panose="02040503050406030204" pitchFamily="18" charset="0"/>
                              </a:rPr>
                            </m:ctrlPr>
                          </m:naryPr>
                          <m:sub>
                            <m:r>
                              <m:rPr>
                                <m:brk m:alnAt="23"/>
                              </m:rPr>
                              <a:rPr lang="en-US" sz="2400">
                                <a:solidFill>
                                  <a:schemeClr val="bg1">
                                    <a:lumMod val="50000"/>
                                  </a:schemeClr>
                                </a:solidFill>
                                <a:latin typeface="Cambria Math" panose="02040503050406030204" pitchFamily="18" charset="0"/>
                              </a:rPr>
                              <m:t>0</m:t>
                            </m:r>
                          </m:sub>
                          <m:sup>
                            <m:r>
                              <a:rPr lang="en-US" sz="2400">
                                <a:solidFill>
                                  <a:schemeClr val="bg1">
                                    <a:lumMod val="50000"/>
                                  </a:schemeClr>
                                </a:solidFill>
                                <a:latin typeface="Cambria Math" panose="02040503050406030204" pitchFamily="18" charset="0"/>
                              </a:rPr>
                              <m:t>𝑡</m:t>
                            </m:r>
                          </m:sup>
                          <m:e>
                            <m:r>
                              <a:rPr lang="en-US" sz="2400">
                                <a:solidFill>
                                  <a:schemeClr val="bg1">
                                    <a:lumMod val="50000"/>
                                  </a:schemeClr>
                                </a:solidFill>
                                <a:latin typeface="Cambria Math" panose="02040503050406030204" pitchFamily="18" charset="0"/>
                              </a:rPr>
                              <m:t>𝑒</m:t>
                            </m:r>
                            <m:d>
                              <m:dPr>
                                <m:ctrlPr>
                                  <a:rPr lang="en-US" sz="2400" i="1">
                                    <a:solidFill>
                                      <a:schemeClr val="bg1">
                                        <a:lumMod val="50000"/>
                                      </a:schemeClr>
                                    </a:solidFill>
                                    <a:latin typeface="Cambria Math" panose="02040503050406030204" pitchFamily="18" charset="0"/>
                                  </a:rPr>
                                </m:ctrlPr>
                              </m:dPr>
                              <m:e>
                                <m:r>
                                  <a:rPr lang="en-US" sz="2400">
                                    <a:solidFill>
                                      <a:schemeClr val="bg1">
                                        <a:lumMod val="50000"/>
                                      </a:schemeClr>
                                    </a:solidFill>
                                    <a:latin typeface="Cambria Math" panose="02040503050406030204" pitchFamily="18" charset="0"/>
                                  </a:rPr>
                                  <m:t>𝑡</m:t>
                                </m:r>
                              </m:e>
                            </m:d>
                          </m:e>
                        </m:nary>
                        <m:r>
                          <a:rPr lang="en-US" sz="2400">
                            <a:solidFill>
                              <a:schemeClr val="bg1">
                                <a:lumMod val="50000"/>
                              </a:schemeClr>
                            </a:solidFill>
                            <a:latin typeface="Cambria Math" panose="02040503050406030204" pitchFamily="18" charset="0"/>
                          </a:rPr>
                          <m:t>∗</m:t>
                        </m:r>
                        <m:r>
                          <a:rPr lang="en-US" sz="2400">
                            <a:solidFill>
                              <a:schemeClr val="bg1">
                                <a:lumMod val="50000"/>
                              </a:schemeClr>
                            </a:solidFill>
                            <a:latin typeface="Cambria Math" panose="02040503050406030204" pitchFamily="18" charset="0"/>
                          </a:rPr>
                          <m:t>𝑑𝑡</m:t>
                        </m:r>
                      </m:oMath>
                    </m:oMathPara>
                  </a14:m>
                  <a:endParaRPr lang="en-US" sz="2400">
                    <a:solidFill>
                      <a:schemeClr val="bg1">
                        <a:lumMod val="50000"/>
                      </a:schemeClr>
                    </a:solidFill>
                    <a:latin typeface="#9Slide02 Tieu de rat dai 02" panose="020B0606020202050201" pitchFamily="34" charset="0"/>
                  </a:endParaRPr>
                </a:p>
              </p:txBody>
            </p:sp>
          </mc:Choice>
          <mc:Fallback xmlns="">
            <p:sp>
              <p:nvSpPr>
                <p:cNvPr id="30" name="Rectangle: Rounded Corners 29">
                  <a:extLst>
                    <a:ext uri="{FF2B5EF4-FFF2-40B4-BE49-F238E27FC236}">
                      <a16:creationId xmlns:a16="http://schemas.microsoft.com/office/drawing/2014/main" id="{AF7686BB-6C0D-4ECB-8DE7-30317B4A7B4C}"/>
                    </a:ext>
                  </a:extLst>
                </p:cNvPr>
                <p:cNvSpPr>
                  <a:spLocks noRot="1" noChangeAspect="1" noMove="1" noResize="1" noEditPoints="1" noAdjustHandles="1" noChangeArrowheads="1" noChangeShapeType="1" noTextEdit="1"/>
                </p:cNvSpPr>
                <p:nvPr/>
              </p:nvSpPr>
              <p:spPr>
                <a:xfrm>
                  <a:off x="5027579" y="3657092"/>
                  <a:ext cx="3212689" cy="876808"/>
                </a:xfrm>
                <a:prstGeom prst="roundRect">
                  <a:avLst/>
                </a:prstGeom>
                <a:blipFill>
                  <a:blip r:embed="rId4"/>
                  <a:stretch>
                    <a:fillRect/>
                  </a:stretch>
                </a:blipFill>
                <a:ln>
                  <a:solidFill>
                    <a:srgbClr val="48CFAD"/>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Rounded Corners 30">
                  <a:extLst>
                    <a:ext uri="{FF2B5EF4-FFF2-40B4-BE49-F238E27FC236}">
                      <a16:creationId xmlns:a16="http://schemas.microsoft.com/office/drawing/2014/main" id="{656B21DD-CC62-4640-BE3B-1D89A0961A5D}"/>
                    </a:ext>
                  </a:extLst>
                </p:cNvPr>
                <p:cNvSpPr/>
                <p:nvPr/>
              </p:nvSpPr>
              <p:spPr>
                <a:xfrm>
                  <a:off x="5027579" y="4708870"/>
                  <a:ext cx="3212689" cy="780082"/>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a:solidFill>
                              <a:schemeClr val="bg1">
                                <a:lumMod val="50000"/>
                              </a:schemeClr>
                            </a:solidFill>
                            <a:latin typeface="Cambria Math" panose="02040503050406030204" pitchFamily="18" charset="0"/>
                          </a:rPr>
                          <m:t>𝐷</m:t>
                        </m:r>
                        <m:r>
                          <a:rPr lang="en-US" sz="2400">
                            <a:solidFill>
                              <a:schemeClr val="bg1">
                                <a:lumMod val="50000"/>
                              </a:schemeClr>
                            </a:solidFill>
                            <a:latin typeface="Cambria Math" panose="02040503050406030204" pitchFamily="18" charset="0"/>
                          </a:rPr>
                          <m:t>= </m:t>
                        </m:r>
                        <m:sSub>
                          <m:sSubPr>
                            <m:ctrlPr>
                              <a:rPr lang="en-US" sz="2400" i="1">
                                <a:solidFill>
                                  <a:schemeClr val="bg1">
                                    <a:lumMod val="50000"/>
                                  </a:schemeClr>
                                </a:solidFill>
                                <a:latin typeface="Cambria Math" panose="02040503050406030204" pitchFamily="18" charset="0"/>
                              </a:rPr>
                            </m:ctrlPr>
                          </m:sSubPr>
                          <m:e>
                            <m:r>
                              <a:rPr lang="en-US" sz="2400">
                                <a:solidFill>
                                  <a:schemeClr val="bg1">
                                    <a:lumMod val="50000"/>
                                  </a:schemeClr>
                                </a:solidFill>
                                <a:latin typeface="Cambria Math" panose="02040503050406030204" pitchFamily="18" charset="0"/>
                              </a:rPr>
                              <m:t>𝐾</m:t>
                            </m:r>
                          </m:e>
                          <m:sub>
                            <m:r>
                              <a:rPr lang="en-US" sz="2400">
                                <a:solidFill>
                                  <a:schemeClr val="bg1">
                                    <a:lumMod val="50000"/>
                                  </a:schemeClr>
                                </a:solidFill>
                                <a:latin typeface="Cambria Math" panose="02040503050406030204" pitchFamily="18" charset="0"/>
                              </a:rPr>
                              <m:t>𝑑</m:t>
                            </m:r>
                          </m:sub>
                        </m:sSub>
                        <m:r>
                          <a:rPr lang="en-US" sz="2400">
                            <a:solidFill>
                              <a:schemeClr val="bg1">
                                <a:lumMod val="50000"/>
                              </a:schemeClr>
                            </a:solidFill>
                            <a:latin typeface="Cambria Math" panose="02040503050406030204" pitchFamily="18" charset="0"/>
                          </a:rPr>
                          <m:t>∗</m:t>
                        </m:r>
                        <m:f>
                          <m:fPr>
                            <m:ctrlPr>
                              <a:rPr lang="en-US" sz="2400" i="1">
                                <a:solidFill>
                                  <a:schemeClr val="bg1">
                                    <a:lumMod val="50000"/>
                                  </a:schemeClr>
                                </a:solidFill>
                                <a:latin typeface="Cambria Math" panose="02040503050406030204" pitchFamily="18" charset="0"/>
                              </a:rPr>
                            </m:ctrlPr>
                          </m:fPr>
                          <m:num>
                            <m:r>
                              <a:rPr lang="en-US" sz="2400">
                                <a:solidFill>
                                  <a:schemeClr val="bg1">
                                    <a:lumMod val="50000"/>
                                  </a:schemeClr>
                                </a:solidFill>
                                <a:latin typeface="Cambria Math" panose="02040503050406030204" pitchFamily="18" charset="0"/>
                              </a:rPr>
                              <m:t>𝑑𝑒</m:t>
                            </m:r>
                            <m:r>
                              <a:rPr lang="en-US" sz="2400">
                                <a:solidFill>
                                  <a:schemeClr val="bg1">
                                    <a:lumMod val="50000"/>
                                  </a:schemeClr>
                                </a:solidFill>
                                <a:latin typeface="Cambria Math" panose="02040503050406030204" pitchFamily="18" charset="0"/>
                              </a:rPr>
                              <m:t>(</m:t>
                            </m:r>
                            <m:r>
                              <a:rPr lang="en-US" sz="2400">
                                <a:solidFill>
                                  <a:schemeClr val="bg1">
                                    <a:lumMod val="50000"/>
                                  </a:schemeClr>
                                </a:solidFill>
                                <a:latin typeface="Cambria Math" panose="02040503050406030204" pitchFamily="18" charset="0"/>
                              </a:rPr>
                              <m:t>𝑡</m:t>
                            </m:r>
                            <m:r>
                              <a:rPr lang="en-US" sz="2400">
                                <a:solidFill>
                                  <a:schemeClr val="bg1">
                                    <a:lumMod val="50000"/>
                                  </a:schemeClr>
                                </a:solidFill>
                                <a:latin typeface="Cambria Math" panose="02040503050406030204" pitchFamily="18" charset="0"/>
                              </a:rPr>
                              <m:t>)</m:t>
                            </m:r>
                          </m:num>
                          <m:den>
                            <m:r>
                              <a:rPr lang="en-US" sz="2400">
                                <a:solidFill>
                                  <a:schemeClr val="bg1">
                                    <a:lumMod val="50000"/>
                                  </a:schemeClr>
                                </a:solidFill>
                                <a:latin typeface="Cambria Math" panose="02040503050406030204" pitchFamily="18" charset="0"/>
                              </a:rPr>
                              <m:t>𝑑𝑡</m:t>
                            </m:r>
                          </m:den>
                        </m:f>
                      </m:oMath>
                    </m:oMathPara>
                  </a14:m>
                  <a:endParaRPr lang="en-US" sz="2400">
                    <a:solidFill>
                      <a:schemeClr val="bg1">
                        <a:lumMod val="50000"/>
                      </a:schemeClr>
                    </a:solidFill>
                    <a:latin typeface="#9Slide02 Tieu de rat dai 02" panose="020B0606020202050201" pitchFamily="34" charset="0"/>
                  </a:endParaRPr>
                </a:p>
              </p:txBody>
            </p:sp>
          </mc:Choice>
          <mc:Fallback xmlns="">
            <p:sp>
              <p:nvSpPr>
                <p:cNvPr id="31" name="Rectangle: Rounded Corners 30">
                  <a:extLst>
                    <a:ext uri="{FF2B5EF4-FFF2-40B4-BE49-F238E27FC236}">
                      <a16:creationId xmlns:a16="http://schemas.microsoft.com/office/drawing/2014/main" id="{656B21DD-CC62-4640-BE3B-1D89A0961A5D}"/>
                    </a:ext>
                  </a:extLst>
                </p:cNvPr>
                <p:cNvSpPr>
                  <a:spLocks noRot="1" noChangeAspect="1" noMove="1" noResize="1" noEditPoints="1" noAdjustHandles="1" noChangeArrowheads="1" noChangeShapeType="1" noTextEdit="1"/>
                </p:cNvSpPr>
                <p:nvPr/>
              </p:nvSpPr>
              <p:spPr>
                <a:xfrm>
                  <a:off x="5027579" y="4708870"/>
                  <a:ext cx="3212689" cy="780082"/>
                </a:xfrm>
                <a:prstGeom prst="roundRect">
                  <a:avLst/>
                </a:prstGeom>
                <a:blipFill>
                  <a:blip r:embed="rId5"/>
                  <a:stretch>
                    <a:fillRect/>
                  </a:stretch>
                </a:blipFill>
                <a:ln>
                  <a:solidFill>
                    <a:srgbClr val="48CFAD"/>
                  </a:solidFill>
                </a:ln>
              </p:spPr>
              <p:txBody>
                <a:bodyPr/>
                <a:lstStyle/>
                <a:p>
                  <a:r>
                    <a:rPr lang="en-US">
                      <a:noFill/>
                    </a:rPr>
                    <a:t> </a:t>
                  </a:r>
                </a:p>
              </p:txBody>
            </p:sp>
          </mc:Fallback>
        </mc:AlternateContent>
        <p:sp>
          <p:nvSpPr>
            <p:cNvPr id="32" name="Oval 31">
              <a:extLst>
                <a:ext uri="{FF2B5EF4-FFF2-40B4-BE49-F238E27FC236}">
                  <a16:creationId xmlns:a16="http://schemas.microsoft.com/office/drawing/2014/main" id="{4D30D68E-43D6-435D-89B5-9C4B8C4CD0EB}"/>
                </a:ext>
              </a:extLst>
            </p:cNvPr>
            <p:cNvSpPr/>
            <p:nvPr/>
          </p:nvSpPr>
          <p:spPr>
            <a:xfrm>
              <a:off x="8647877" y="3551833"/>
              <a:ext cx="990600" cy="990600"/>
            </a:xfrm>
            <a:prstGeom prst="ellipse">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6000">
                  <a:solidFill>
                    <a:schemeClr val="tx1"/>
                  </a:solidFill>
                </a:rPr>
                <a:t>Σ</a:t>
              </a:r>
              <a:endParaRPr lang="en-US" sz="6000">
                <a:solidFill>
                  <a:schemeClr val="tx1"/>
                </a:solidFill>
              </a:endParaRPr>
            </a:p>
          </p:txBody>
        </p:sp>
        <p:sp>
          <p:nvSpPr>
            <p:cNvPr id="33" name="Arrow: Right 32">
              <a:extLst>
                <a:ext uri="{FF2B5EF4-FFF2-40B4-BE49-F238E27FC236}">
                  <a16:creationId xmlns:a16="http://schemas.microsoft.com/office/drawing/2014/main" id="{E9843F8B-BD38-4BA2-9E9A-405E69F7AC57}"/>
                </a:ext>
              </a:extLst>
            </p:cNvPr>
            <p:cNvSpPr/>
            <p:nvPr/>
          </p:nvSpPr>
          <p:spPr>
            <a:xfrm>
              <a:off x="8240268"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5977B0F1-93E3-454F-8C88-49A5028A8555}"/>
                </a:ext>
              </a:extLst>
            </p:cNvPr>
            <p:cNvSpPr/>
            <p:nvPr/>
          </p:nvSpPr>
          <p:spPr>
            <a:xfrm>
              <a:off x="9651344"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DFE87679-B027-4B35-A66B-EEEAA5D382FD}"/>
                </a:ext>
              </a:extLst>
            </p:cNvPr>
            <p:cNvSpPr/>
            <p:nvPr/>
          </p:nvSpPr>
          <p:spPr>
            <a:xfrm>
              <a:off x="10046086" y="3551833"/>
              <a:ext cx="1288935" cy="982067"/>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lumMod val="50000"/>
                    </a:schemeClr>
                  </a:solidFill>
                  <a:latin typeface="#9Slide02 Tieu de rat dai 02" panose="020B0606020202050201" pitchFamily="34" charset="0"/>
                </a:rPr>
                <a:t>Process</a:t>
              </a:r>
            </a:p>
          </p:txBody>
        </p:sp>
        <p:sp>
          <p:nvSpPr>
            <p:cNvPr id="35" name="Arrow: Right 34">
              <a:extLst>
                <a:ext uri="{FF2B5EF4-FFF2-40B4-BE49-F238E27FC236}">
                  <a16:creationId xmlns:a16="http://schemas.microsoft.com/office/drawing/2014/main" id="{AB12C92E-D7A4-4FD0-A3CA-88D5EAEE0B11}"/>
                </a:ext>
              </a:extLst>
            </p:cNvPr>
            <p:cNvSpPr/>
            <p:nvPr/>
          </p:nvSpPr>
          <p:spPr>
            <a:xfrm>
              <a:off x="11341871"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Bent 8">
              <a:extLst>
                <a:ext uri="{FF2B5EF4-FFF2-40B4-BE49-F238E27FC236}">
                  <a16:creationId xmlns:a16="http://schemas.microsoft.com/office/drawing/2014/main" id="{8609415F-CE8A-4AF2-9077-DA1EACCCBC15}"/>
                </a:ext>
              </a:extLst>
            </p:cNvPr>
            <p:cNvSpPr/>
            <p:nvPr/>
          </p:nvSpPr>
          <p:spPr>
            <a:xfrm rot="5400000">
              <a:off x="8497021" y="2708766"/>
              <a:ext cx="598932" cy="990599"/>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Arrow: Bent 35">
              <a:extLst>
                <a:ext uri="{FF2B5EF4-FFF2-40B4-BE49-F238E27FC236}">
                  <a16:creationId xmlns:a16="http://schemas.microsoft.com/office/drawing/2014/main" id="{A18AF80C-E52B-489F-B38E-5EBE77CC5786}"/>
                </a:ext>
              </a:extLst>
            </p:cNvPr>
            <p:cNvSpPr/>
            <p:nvPr/>
          </p:nvSpPr>
          <p:spPr>
            <a:xfrm rot="16200000" flipV="1">
              <a:off x="8517766" y="4457133"/>
              <a:ext cx="598932" cy="990599"/>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1875A304-D599-467A-B3E4-396BBAFF2059}"/>
                </a:ext>
              </a:extLst>
            </p:cNvPr>
            <p:cNvSpPr txBox="1"/>
            <p:nvPr/>
          </p:nvSpPr>
          <p:spPr>
            <a:xfrm>
              <a:off x="480217" y="3551833"/>
              <a:ext cx="873637" cy="369332"/>
            </a:xfrm>
            <a:prstGeom prst="rect">
              <a:avLst/>
            </a:prstGeom>
            <a:solidFill>
              <a:schemeClr val="bg1"/>
            </a:solidFill>
          </p:spPr>
          <p:txBody>
            <a:bodyPr wrap="none" lIns="0" tIns="0" rIns="0" bIns="0" rtlCol="0">
              <a:spAutoFit/>
            </a:bodyPr>
            <a:lstStyle/>
            <a:p>
              <a:pPr algn="l"/>
              <a:r>
                <a:rPr lang="en-US" sz="2400">
                  <a:solidFill>
                    <a:schemeClr val="bg1">
                      <a:lumMod val="50000"/>
                    </a:schemeClr>
                  </a:solidFill>
                  <a:latin typeface="#9Slide02 Tieu de rat dai 02" panose="020B0606020202050201" pitchFamily="34" charset="0"/>
                </a:rPr>
                <a:t>Setpoint</a:t>
              </a:r>
            </a:p>
          </p:txBody>
        </p:sp>
        <p:sp>
          <p:nvSpPr>
            <p:cNvPr id="39" name="TextBox 38">
              <a:extLst>
                <a:ext uri="{FF2B5EF4-FFF2-40B4-BE49-F238E27FC236}">
                  <a16:creationId xmlns:a16="http://schemas.microsoft.com/office/drawing/2014/main" id="{4A5BD346-CF1A-4A73-9E57-BC6CA92118F4}"/>
                </a:ext>
              </a:extLst>
            </p:cNvPr>
            <p:cNvSpPr txBox="1"/>
            <p:nvPr/>
          </p:nvSpPr>
          <p:spPr>
            <a:xfrm>
              <a:off x="10364051" y="3121501"/>
              <a:ext cx="642805" cy="369332"/>
            </a:xfrm>
            <a:prstGeom prst="rect">
              <a:avLst/>
            </a:prstGeom>
            <a:solidFill>
              <a:schemeClr val="bg1"/>
            </a:solidFill>
          </p:spPr>
          <p:txBody>
            <a:bodyPr wrap="none" lIns="0" tIns="0" rIns="0" bIns="0" rtlCol="0">
              <a:spAutoFit/>
            </a:bodyPr>
            <a:lstStyle/>
            <a:p>
              <a:pPr algn="l"/>
              <a:r>
                <a:rPr lang="en-US" sz="2400">
                  <a:solidFill>
                    <a:schemeClr val="bg1">
                      <a:lumMod val="50000"/>
                    </a:schemeClr>
                  </a:solidFill>
                  <a:latin typeface="#9Slide02 Tieu de rat dai 02" panose="020B0606020202050201" pitchFamily="34" charset="0"/>
                </a:rPr>
                <a:t>motor</a:t>
              </a:r>
            </a:p>
          </p:txBody>
        </p:sp>
        <p:sp>
          <p:nvSpPr>
            <p:cNvPr id="40" name="Rectangle: Rounded Corners 39">
              <a:extLst>
                <a:ext uri="{FF2B5EF4-FFF2-40B4-BE49-F238E27FC236}">
                  <a16:creationId xmlns:a16="http://schemas.microsoft.com/office/drawing/2014/main" id="{42FFAA38-3BB2-47D3-AE99-F6C31B5FADD9}"/>
                </a:ext>
              </a:extLst>
            </p:cNvPr>
            <p:cNvSpPr/>
            <p:nvPr/>
          </p:nvSpPr>
          <p:spPr>
            <a:xfrm>
              <a:off x="5088498" y="5791682"/>
              <a:ext cx="3212689" cy="780082"/>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lumMod val="50000"/>
                    </a:schemeClr>
                  </a:solidFill>
                  <a:latin typeface="#9Slide02 Tieu de rat dai 02" panose="020B0606020202050201" pitchFamily="34" charset="0"/>
                </a:rPr>
                <a:t>SEnsor</a:t>
              </a:r>
            </a:p>
          </p:txBody>
        </p:sp>
        <p:cxnSp>
          <p:nvCxnSpPr>
            <p:cNvPr id="11" name="Connector: Elbow 10">
              <a:extLst>
                <a:ext uri="{FF2B5EF4-FFF2-40B4-BE49-F238E27FC236}">
                  <a16:creationId xmlns:a16="http://schemas.microsoft.com/office/drawing/2014/main" id="{4D3FE9D6-F9AF-4E8A-B71C-E21B26F547B9}"/>
                </a:ext>
              </a:extLst>
            </p:cNvPr>
            <p:cNvCxnSpPr>
              <a:stCxn id="8" idx="2"/>
              <a:endCxn id="40" idx="3"/>
            </p:cNvCxnSpPr>
            <p:nvPr/>
          </p:nvCxnSpPr>
          <p:spPr>
            <a:xfrm rot="5400000">
              <a:off x="8671960" y="4163128"/>
              <a:ext cx="1647823" cy="2389367"/>
            </a:xfrm>
            <a:prstGeom prst="bentConnector2">
              <a:avLst/>
            </a:prstGeom>
            <a:ln w="57150">
              <a:solidFill>
                <a:srgbClr val="48CFAD"/>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974F11C-514C-4EDB-B765-E50A426CBAF1}"/>
                </a:ext>
              </a:extLst>
            </p:cNvPr>
            <p:cNvCxnSpPr>
              <a:stCxn id="40" idx="1"/>
              <a:endCxn id="3" idx="4"/>
            </p:cNvCxnSpPr>
            <p:nvPr/>
          </p:nvCxnSpPr>
          <p:spPr>
            <a:xfrm rot="10800000">
              <a:off x="2133600" y="4533901"/>
              <a:ext cx="2954898" cy="1647823"/>
            </a:xfrm>
            <a:prstGeom prst="bentConnector2">
              <a:avLst/>
            </a:prstGeom>
            <a:ln w="57150">
              <a:solidFill>
                <a:srgbClr val="48CFAD"/>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D1AF3B2-B9B7-42AA-A519-8CA720CB1042}"/>
                </a:ext>
              </a:extLst>
            </p:cNvPr>
            <p:cNvSpPr txBox="1"/>
            <p:nvPr/>
          </p:nvSpPr>
          <p:spPr>
            <a:xfrm>
              <a:off x="9576406" y="3345419"/>
              <a:ext cx="469680" cy="246221"/>
            </a:xfrm>
            <a:prstGeom prst="rect">
              <a:avLst/>
            </a:prstGeom>
            <a:solidFill>
              <a:schemeClr val="bg1"/>
            </a:solidFill>
          </p:spPr>
          <p:txBody>
            <a:bodyPr wrap="none" lIns="0" tIns="0" rIns="0" bIns="0" rtlCol="0">
              <a:spAutoFit/>
            </a:bodyPr>
            <a:lstStyle/>
            <a:p>
              <a:pPr algn="l"/>
              <a:r>
                <a:rPr lang="en-US" sz="1600">
                  <a:solidFill>
                    <a:schemeClr val="bg1">
                      <a:lumMod val="50000"/>
                    </a:schemeClr>
                  </a:solidFill>
                  <a:latin typeface="#9Slide02 Tieu de rat dai 02" panose="020B0606020202050201" pitchFamily="34" charset="0"/>
                </a:rPr>
                <a:t>output</a:t>
              </a:r>
            </a:p>
          </p:txBody>
        </p:sp>
        <p:sp>
          <p:nvSpPr>
            <p:cNvPr id="42" name="TextBox 41">
              <a:extLst>
                <a:ext uri="{FF2B5EF4-FFF2-40B4-BE49-F238E27FC236}">
                  <a16:creationId xmlns:a16="http://schemas.microsoft.com/office/drawing/2014/main" id="{2CE8E686-8A4C-4A78-8248-52E129462C07}"/>
                </a:ext>
              </a:extLst>
            </p:cNvPr>
            <p:cNvSpPr txBox="1"/>
            <p:nvPr/>
          </p:nvSpPr>
          <p:spPr>
            <a:xfrm>
              <a:off x="1269139" y="3950287"/>
              <a:ext cx="182742"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43" name="TextBox 42">
              <a:extLst>
                <a:ext uri="{FF2B5EF4-FFF2-40B4-BE49-F238E27FC236}">
                  <a16:creationId xmlns:a16="http://schemas.microsoft.com/office/drawing/2014/main" id="{64B6BD59-EE02-4DE5-99A6-C9D843F23556}"/>
                </a:ext>
              </a:extLst>
            </p:cNvPr>
            <p:cNvSpPr txBox="1"/>
            <p:nvPr/>
          </p:nvSpPr>
          <p:spPr>
            <a:xfrm>
              <a:off x="1888191" y="4431871"/>
              <a:ext cx="125034"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44" name="TextBox 43">
              <a:extLst>
                <a:ext uri="{FF2B5EF4-FFF2-40B4-BE49-F238E27FC236}">
                  <a16:creationId xmlns:a16="http://schemas.microsoft.com/office/drawing/2014/main" id="{2ED4E526-E5D3-4E89-ACC8-8A6A6EDAF479}"/>
                </a:ext>
              </a:extLst>
            </p:cNvPr>
            <p:cNvSpPr txBox="1"/>
            <p:nvPr/>
          </p:nvSpPr>
          <p:spPr>
            <a:xfrm>
              <a:off x="8359523" y="3971369"/>
              <a:ext cx="182742"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45" name="TextBox 44">
              <a:extLst>
                <a:ext uri="{FF2B5EF4-FFF2-40B4-BE49-F238E27FC236}">
                  <a16:creationId xmlns:a16="http://schemas.microsoft.com/office/drawing/2014/main" id="{841EC36B-05DF-4A4B-952E-2B64F95D652E}"/>
                </a:ext>
              </a:extLst>
            </p:cNvPr>
            <p:cNvSpPr txBox="1"/>
            <p:nvPr/>
          </p:nvSpPr>
          <p:spPr>
            <a:xfrm>
              <a:off x="8828354" y="4589986"/>
              <a:ext cx="182742"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46" name="TextBox 45">
              <a:extLst>
                <a:ext uri="{FF2B5EF4-FFF2-40B4-BE49-F238E27FC236}">
                  <a16:creationId xmlns:a16="http://schemas.microsoft.com/office/drawing/2014/main" id="{6674B6E6-5B06-4C04-8D15-705192BBEB9F}"/>
                </a:ext>
              </a:extLst>
            </p:cNvPr>
            <p:cNvSpPr txBox="1"/>
            <p:nvPr/>
          </p:nvSpPr>
          <p:spPr>
            <a:xfrm>
              <a:off x="8833211" y="2936835"/>
              <a:ext cx="182742"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47" name="TextBox 46">
              <a:extLst>
                <a:ext uri="{FF2B5EF4-FFF2-40B4-BE49-F238E27FC236}">
                  <a16:creationId xmlns:a16="http://schemas.microsoft.com/office/drawing/2014/main" id="{8116C951-F8B1-4128-9B34-23E333719F84}"/>
                </a:ext>
              </a:extLst>
            </p:cNvPr>
            <p:cNvSpPr txBox="1"/>
            <p:nvPr/>
          </p:nvSpPr>
          <p:spPr>
            <a:xfrm>
              <a:off x="9008539" y="5763669"/>
              <a:ext cx="847989" cy="369332"/>
            </a:xfrm>
            <a:prstGeom prst="rect">
              <a:avLst/>
            </a:prstGeom>
            <a:solidFill>
              <a:schemeClr val="bg1"/>
            </a:solidFill>
          </p:spPr>
          <p:txBody>
            <a:bodyPr wrap="none" lIns="0" tIns="0" rIns="0" bIns="0" rtlCol="0">
              <a:spAutoFit/>
            </a:bodyPr>
            <a:lstStyle/>
            <a:p>
              <a:pPr algn="l"/>
              <a:r>
                <a:rPr lang="en-US" sz="2400">
                  <a:solidFill>
                    <a:schemeClr val="bg1">
                      <a:lumMod val="50000"/>
                    </a:schemeClr>
                  </a:solidFill>
                  <a:latin typeface="#9Slide02 Tieu de rat dai 02" panose="020B0606020202050201" pitchFamily="34" charset="0"/>
                </a:rPr>
                <a:t>encoder</a:t>
              </a:r>
            </a:p>
          </p:txBody>
        </p:sp>
      </p:grpSp>
      <p:sp>
        <p:nvSpPr>
          <p:cNvPr id="57" name="TextBox 56">
            <a:extLst>
              <a:ext uri="{FF2B5EF4-FFF2-40B4-BE49-F238E27FC236}">
                <a16:creationId xmlns:a16="http://schemas.microsoft.com/office/drawing/2014/main" id="{EA5F0747-A5D6-4CB5-977B-88C7B2A5CBAE}"/>
              </a:ext>
            </a:extLst>
          </p:cNvPr>
          <p:cNvSpPr txBox="1"/>
          <p:nvPr/>
        </p:nvSpPr>
        <p:spPr>
          <a:xfrm>
            <a:off x="-10888296" y="2461901"/>
            <a:ext cx="1550104" cy="430887"/>
          </a:xfrm>
          <a:prstGeom prst="rect">
            <a:avLst/>
          </a:prstGeom>
          <a:noFill/>
        </p:spPr>
        <p:txBody>
          <a:bodyPr wrap="none" lIns="0" tIns="0" rIns="0" bIns="0" rtlCol="0">
            <a:spAutoFit/>
          </a:bodyPr>
          <a:lstStyle/>
          <a:p>
            <a:pPr algn="l"/>
            <a:r>
              <a:rPr lang="en-US" sz="2800">
                <a:solidFill>
                  <a:schemeClr val="bg1">
                    <a:lumMod val="50000"/>
                  </a:schemeClr>
                </a:solidFill>
                <a:latin typeface="#9Slide02 Tieu de rat dai 02" panose="020B0606020202050201" pitchFamily="34" charset="0"/>
                <a:ea typeface="#9Slide02 Noi dung rat dai" panose="02000000000000000000" pitchFamily="2" charset="0"/>
                <a:cs typeface="Times New Roman" panose="02020603050405020304" pitchFamily="18" charset="0"/>
              </a:rPr>
              <a:t>mô hình toán</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6005549F-C9F6-4137-936C-3B2AA3124110}"/>
                  </a:ext>
                </a:extLst>
              </p:cNvPr>
              <p:cNvSpPr txBox="1"/>
              <p:nvPr/>
            </p:nvSpPr>
            <p:spPr>
              <a:xfrm>
                <a:off x="-12569974" y="3718975"/>
                <a:ext cx="4915172" cy="2067233"/>
              </a:xfrm>
              <a:prstGeom prst="rect">
                <a:avLst/>
              </a:prstGeom>
              <a:noFill/>
            </p:spPr>
            <p:txBody>
              <a:bodyPr wrap="square">
                <a:spAutoFit/>
              </a:bodyPr>
              <a:lstStyle/>
              <a:p>
                <a:pPr algn="just">
                  <a:lnSpc>
                    <a:spcPct val="150000"/>
                  </a:lnSpc>
                </a:pPr>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Với </a:t>
                </a:r>
                <a14:m>
                  <m:oMath xmlns:m="http://schemas.openxmlformats.org/officeDocument/2006/math">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𝜔</m:t>
                    </m:r>
                    <m:d>
                      <m:dPr>
                        <m:ctrlPr>
                          <a:rPr lang="en-US" sz="22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𝑥</m:t>
                        </m:r>
                      </m:e>
                    </m:d>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oMath>
                </a14:m>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 vận tốc góc của Motor.</a:t>
                </a:r>
              </a:p>
              <a:p>
                <a:pPr algn="just">
                  <a:lnSpc>
                    <a:spcPct val="150000"/>
                  </a:lnSpc>
                </a:pPr>
                <a14:m>
                  <m:oMath xmlns:m="http://schemas.openxmlformats.org/officeDocument/2006/math">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𝑈</m:t>
                    </m:r>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oMath>
                </a14:m>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 : Giá trị PWM xuất ra và Umax = 100.</a:t>
                </a:r>
              </a:p>
              <a:p>
                <a:pPr algn="just">
                  <a:lnSpc>
                    <a:spcPct val="150000"/>
                  </a:lnSpc>
                </a:pPr>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K : Độ lợi.</a:t>
                </a:r>
              </a:p>
              <a:p>
                <a:pPr algn="just">
                  <a:lnSpc>
                    <a:spcPct val="150000"/>
                  </a:lnSpc>
                </a:pPr>
                <a14:m>
                  <m:oMath xmlns:m="http://schemas.openxmlformats.org/officeDocument/2006/math">
                    <m:sSub>
                      <m:sSubPr>
                        <m:ctrlPr>
                          <a:rPr lang="en-US" sz="22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𝜏</m:t>
                        </m:r>
                      </m:e>
                      <m:sub>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sub>
                    </m:sSub>
                  </m:oMath>
                </a14:m>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 Thời hằng.</a:t>
                </a:r>
              </a:p>
            </p:txBody>
          </p:sp>
        </mc:Choice>
        <mc:Fallback xmlns="">
          <p:sp>
            <p:nvSpPr>
              <p:cNvPr id="58" name="TextBox 57">
                <a:extLst>
                  <a:ext uri="{FF2B5EF4-FFF2-40B4-BE49-F238E27FC236}">
                    <a16:creationId xmlns:a16="http://schemas.microsoft.com/office/drawing/2014/main" id="{6005549F-C9F6-4137-936C-3B2AA3124110}"/>
                  </a:ext>
                </a:extLst>
              </p:cNvPr>
              <p:cNvSpPr txBox="1">
                <a:spLocks noRot="1" noChangeAspect="1" noMove="1" noResize="1" noEditPoints="1" noAdjustHandles="1" noChangeArrowheads="1" noChangeShapeType="1" noTextEdit="1"/>
              </p:cNvSpPr>
              <p:nvPr/>
            </p:nvSpPr>
            <p:spPr>
              <a:xfrm>
                <a:off x="-12569974" y="3718975"/>
                <a:ext cx="4915172" cy="2067233"/>
              </a:xfrm>
              <a:prstGeom prst="rect">
                <a:avLst/>
              </a:prstGeom>
              <a:blipFill>
                <a:blip r:embed="rId6"/>
                <a:stretch>
                  <a:fillRect l="-1613" b="-5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F787E44-1D2F-4A91-AC92-470993E248DC}"/>
                  </a:ext>
                </a:extLst>
              </p:cNvPr>
              <p:cNvSpPr txBox="1"/>
              <p:nvPr/>
            </p:nvSpPr>
            <p:spPr>
              <a:xfrm>
                <a:off x="-11888299" y="3035707"/>
                <a:ext cx="3551822" cy="787139"/>
              </a:xfrm>
              <a:prstGeom prst="rect">
                <a:avLst/>
              </a:prstGeom>
              <a:noFill/>
            </p:spPr>
            <p:txBody>
              <a:bodyPr wrap="square">
                <a:spAutoFit/>
              </a:bodyPr>
              <a:lstStyle/>
              <a:p>
                <a14:m>
                  <m:oMath xmlns:m="http://schemas.openxmlformats.org/officeDocument/2006/math">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𝐺</m:t>
                    </m:r>
                    <m:d>
                      <m:d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e>
                    </m:d>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 </m:t>
                    </m:r>
                    <m:f>
                      <m:f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fPr>
                      <m:num>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𝜔</m:t>
                        </m:r>
                        <m:d>
                          <m:d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𝑥</m:t>
                            </m:r>
                          </m:e>
                        </m:d>
                      </m:num>
                      <m:den>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𝑈</m:t>
                        </m:r>
                        <m:d>
                          <m:d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e>
                        </m:d>
                      </m:den>
                    </m:f>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 </m:t>
                    </m:r>
                    <m:f>
                      <m:f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fPr>
                      <m:num>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𝐾</m:t>
                        </m:r>
                      </m:num>
                      <m:den>
                        <m:sSub>
                          <m:sSub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𝜏</m:t>
                            </m:r>
                          </m:e>
                          <m:sub>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sub>
                        </m:sSub>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+1</m:t>
                        </m:r>
                      </m:den>
                    </m:f>
                  </m:oMath>
                </a14:m>
                <a:r>
                  <a:rPr lang="en-US" sz="2400"/>
                  <a:t> </a:t>
                </a:r>
              </a:p>
            </p:txBody>
          </p:sp>
        </mc:Choice>
        <mc:Fallback xmlns="">
          <p:sp>
            <p:nvSpPr>
              <p:cNvPr id="59" name="TextBox 58">
                <a:extLst>
                  <a:ext uri="{FF2B5EF4-FFF2-40B4-BE49-F238E27FC236}">
                    <a16:creationId xmlns:a16="http://schemas.microsoft.com/office/drawing/2014/main" id="{7F787E44-1D2F-4A91-AC92-470993E248DC}"/>
                  </a:ext>
                </a:extLst>
              </p:cNvPr>
              <p:cNvSpPr txBox="1">
                <a:spLocks noRot="1" noChangeAspect="1" noMove="1" noResize="1" noEditPoints="1" noAdjustHandles="1" noChangeArrowheads="1" noChangeShapeType="1" noTextEdit="1"/>
              </p:cNvSpPr>
              <p:nvPr/>
            </p:nvSpPr>
            <p:spPr>
              <a:xfrm>
                <a:off x="-11888299" y="3035707"/>
                <a:ext cx="3551822" cy="787139"/>
              </a:xfrm>
              <a:prstGeom prst="rect">
                <a:avLst/>
              </a:prstGeom>
              <a:blipFill>
                <a:blip r:embed="rId7"/>
                <a:stretch>
                  <a:fillRect/>
                </a:stretch>
              </a:blipFill>
            </p:spPr>
            <p:txBody>
              <a:bodyPr/>
              <a:lstStyle/>
              <a:p>
                <a:r>
                  <a:rPr lang="en-US">
                    <a:noFill/>
                  </a:rPr>
                  <a:t> </a:t>
                </a:r>
              </a:p>
            </p:txBody>
          </p:sp>
        </mc:Fallback>
      </mc:AlternateContent>
      <p:cxnSp>
        <p:nvCxnSpPr>
          <p:cNvPr id="60" name="Straight Connector 59">
            <a:extLst>
              <a:ext uri="{FF2B5EF4-FFF2-40B4-BE49-F238E27FC236}">
                <a16:creationId xmlns:a16="http://schemas.microsoft.com/office/drawing/2014/main" id="{82A5B059-31D7-4322-8014-95EA61722353}"/>
              </a:ext>
            </a:extLst>
          </p:cNvPr>
          <p:cNvCxnSpPr/>
          <p:nvPr/>
        </p:nvCxnSpPr>
        <p:spPr>
          <a:xfrm>
            <a:off x="-7655658" y="2573040"/>
            <a:ext cx="0" cy="3325955"/>
          </a:xfrm>
          <a:prstGeom prst="line">
            <a:avLst/>
          </a:prstGeom>
          <a:ln w="76200">
            <a:solidFill>
              <a:srgbClr val="48CFAD"/>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F0C756E-63ED-48C9-B468-F0B987BAA9BB}"/>
              </a:ext>
            </a:extLst>
          </p:cNvPr>
          <p:cNvSpPr txBox="1"/>
          <p:nvPr/>
        </p:nvSpPr>
        <p:spPr>
          <a:xfrm>
            <a:off x="-7296222" y="2604820"/>
            <a:ext cx="1631857" cy="430887"/>
          </a:xfrm>
          <a:prstGeom prst="rect">
            <a:avLst/>
          </a:prstGeom>
          <a:noFill/>
        </p:spPr>
        <p:txBody>
          <a:bodyPr wrap="none" lIns="0" tIns="0" rIns="0" bIns="0" rtlCol="0">
            <a:spAutoFit/>
          </a:bodyPr>
          <a:lstStyle/>
          <a:p>
            <a:pPr algn="l"/>
            <a:r>
              <a:rPr lang="en-US" sz="2800">
                <a:solidFill>
                  <a:schemeClr val="bg1">
                    <a:lumMod val="50000"/>
                  </a:schemeClr>
                </a:solidFill>
                <a:latin typeface="#9Slide02 Tieu de rat dai 02" panose="020B0606020202050201" pitchFamily="34" charset="0"/>
                <a:ea typeface="#9Slide02 Noi dung rat dai" panose="02000000000000000000" pitchFamily="2" charset="0"/>
                <a:cs typeface="Times New Roman" panose="02020603050405020304" pitchFamily="18" charset="0"/>
              </a:rPr>
              <a:t>PI controller</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E8BFD35-5BA9-433A-BAE4-ECFB748028E0}"/>
                  </a:ext>
                </a:extLst>
              </p:cNvPr>
              <p:cNvSpPr txBox="1"/>
              <p:nvPr/>
            </p:nvSpPr>
            <p:spPr>
              <a:xfrm>
                <a:off x="-7217527" y="3110890"/>
                <a:ext cx="1948260" cy="1296445"/>
              </a:xfrm>
              <a:prstGeom prst="rect">
                <a:avLst/>
              </a:prstGeom>
              <a:noFill/>
            </p:spPr>
            <p:txBody>
              <a:bodyPr wrap="square">
                <a:spAutoFit/>
              </a:bodyPr>
              <a:lstStyle/>
              <a:p>
                <a:pPr algn="just">
                  <a:lnSpc>
                    <a:spcPct val="150000"/>
                  </a:lnSpc>
                </a:pPr>
                <a14:m>
                  <m:oMath xmlns:m="http://schemas.openxmlformats.org/officeDocument/2006/math">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𝐺</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𝑐</m:t>
                        </m:r>
                      </m:sub>
                    </m:s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𝐾</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𝑝</m:t>
                        </m:r>
                      </m:sub>
                    </m:s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f>
                      <m:f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fPr>
                      <m:num>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𝐾</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𝐼</m:t>
                            </m:r>
                          </m:sub>
                        </m:sSub>
                      </m:num>
                      <m:den>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den>
                    </m:f>
                  </m:oMath>
                </a14:m>
                <a:r>
                  <a:rPr lang="en-US">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 </a:t>
                </a:r>
              </a:p>
              <a:p>
                <a:pPr algn="just">
                  <a:lnSpc>
                    <a:spcPct val="150000"/>
                  </a:lnSpc>
                </a:pPr>
                <a14:m>
                  <m:oMath xmlns:m="http://schemas.openxmlformats.org/officeDocument/2006/math">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𝐺</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𝑐</m:t>
                        </m:r>
                      </m:sub>
                    </m:s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𝐾</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𝑐</m:t>
                        </m:r>
                      </m:sub>
                    </m:sSub>
                    <m:d>
                      <m:d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1+</m:t>
                        </m:r>
                        <m:f>
                          <m:f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fPr>
                          <m:num>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1</m:t>
                            </m:r>
                          </m:num>
                          <m:den>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𝜏</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𝐼</m:t>
                                </m:r>
                              </m:sub>
                            </m:s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den>
                        </m:f>
                      </m:e>
                    </m:d>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  </m:t>
                    </m:r>
                  </m:oMath>
                </a14:m>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p>
            </p:txBody>
          </p:sp>
        </mc:Choice>
        <mc:Fallback xmlns="">
          <p:sp>
            <p:nvSpPr>
              <p:cNvPr id="62" name="TextBox 61">
                <a:extLst>
                  <a:ext uri="{FF2B5EF4-FFF2-40B4-BE49-F238E27FC236}">
                    <a16:creationId xmlns:a16="http://schemas.microsoft.com/office/drawing/2014/main" id="{3E8BFD35-5BA9-433A-BAE4-ECFB748028E0}"/>
                  </a:ext>
                </a:extLst>
              </p:cNvPr>
              <p:cNvSpPr txBox="1">
                <a:spLocks noRot="1" noChangeAspect="1" noMove="1" noResize="1" noEditPoints="1" noAdjustHandles="1" noChangeArrowheads="1" noChangeShapeType="1" noTextEdit="1"/>
              </p:cNvSpPr>
              <p:nvPr/>
            </p:nvSpPr>
            <p:spPr>
              <a:xfrm>
                <a:off x="-7217527" y="3110890"/>
                <a:ext cx="1948260" cy="1296445"/>
              </a:xfrm>
              <a:prstGeom prst="rect">
                <a:avLst/>
              </a:prstGeom>
              <a:blipFill>
                <a:blip r:embed="rId8"/>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02CD3A66-2363-413B-B2FE-7877BB4918BF}"/>
              </a:ext>
            </a:extLst>
          </p:cNvPr>
          <p:cNvCxnSpPr/>
          <p:nvPr/>
        </p:nvCxnSpPr>
        <p:spPr>
          <a:xfrm>
            <a:off x="-5179156" y="2573040"/>
            <a:ext cx="0" cy="3325955"/>
          </a:xfrm>
          <a:prstGeom prst="line">
            <a:avLst/>
          </a:prstGeom>
          <a:ln w="76200">
            <a:solidFill>
              <a:srgbClr val="48CFAD"/>
            </a:solidFill>
          </a:ln>
        </p:spPr>
        <p:style>
          <a:lnRef idx="1">
            <a:schemeClr val="accent1"/>
          </a:lnRef>
          <a:fillRef idx="0">
            <a:schemeClr val="accent1"/>
          </a:fillRef>
          <a:effectRef idx="0">
            <a:schemeClr val="accent1"/>
          </a:effectRef>
          <a:fontRef idx="minor">
            <a:schemeClr val="tx1"/>
          </a:fontRef>
        </p:style>
      </p:cxnSp>
      <p:pic>
        <p:nvPicPr>
          <p:cNvPr id="64" name="Picture 63" descr="Table&#10;&#10;Description automatically generated">
            <a:extLst>
              <a:ext uri="{FF2B5EF4-FFF2-40B4-BE49-F238E27FC236}">
                <a16:creationId xmlns:a16="http://schemas.microsoft.com/office/drawing/2014/main" id="{DAFC8ACC-CC33-4ACA-B4F6-35F479AA4BA9}"/>
              </a:ext>
            </a:extLst>
          </p:cNvPr>
          <p:cNvPicPr/>
          <p:nvPr/>
        </p:nvPicPr>
        <p:blipFill>
          <a:blip r:embed="rId9"/>
          <a:stretch>
            <a:fillRect/>
          </a:stretch>
        </p:blipFill>
        <p:spPr>
          <a:xfrm>
            <a:off x="-5035084" y="2448258"/>
            <a:ext cx="4227837" cy="2683310"/>
          </a:xfrm>
          <a:prstGeom prst="rect">
            <a:avLst/>
          </a:prstGeom>
        </p:spPr>
      </p:pic>
      <p:sp>
        <p:nvSpPr>
          <p:cNvPr id="49" name="TextBox 48">
            <a:extLst>
              <a:ext uri="{FF2B5EF4-FFF2-40B4-BE49-F238E27FC236}">
                <a16:creationId xmlns:a16="http://schemas.microsoft.com/office/drawing/2014/main" id="{028CB01A-39D7-4A3E-BAAE-2B17BBDBA916}"/>
              </a:ext>
            </a:extLst>
          </p:cNvPr>
          <p:cNvSpPr txBox="1"/>
          <p:nvPr/>
        </p:nvSpPr>
        <p:spPr>
          <a:xfrm>
            <a:off x="15329250" y="1681952"/>
            <a:ext cx="510716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xây dỰng giải thuật điều khiển</a:t>
            </a:r>
          </a:p>
        </p:txBody>
      </p:sp>
      <p:pic>
        <p:nvPicPr>
          <p:cNvPr id="50" name="Picture 49" descr="Diagram&#10;&#10;Description automatically generated">
            <a:extLst>
              <a:ext uri="{FF2B5EF4-FFF2-40B4-BE49-F238E27FC236}">
                <a16:creationId xmlns:a16="http://schemas.microsoft.com/office/drawing/2014/main" id="{EA1D425B-6500-4725-89A9-E39BAD14ECFC}"/>
              </a:ext>
            </a:extLst>
          </p:cNvPr>
          <p:cNvPicPr/>
          <p:nvPr/>
        </p:nvPicPr>
        <p:blipFill>
          <a:blip r:embed="rId10"/>
          <a:stretch>
            <a:fillRect/>
          </a:stretch>
        </p:blipFill>
        <p:spPr>
          <a:xfrm>
            <a:off x="12951110" y="2658500"/>
            <a:ext cx="9863449" cy="3836873"/>
          </a:xfrm>
          <a:prstGeom prst="rect">
            <a:avLst/>
          </a:prstGeom>
        </p:spPr>
      </p:pic>
    </p:spTree>
    <p:extLst>
      <p:ext uri="{BB962C8B-B14F-4D97-AF65-F5344CB8AC3E}">
        <p14:creationId xmlns:p14="http://schemas.microsoft.com/office/powerpoint/2010/main" val="3885658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sp>
        <p:nvSpPr>
          <p:cNvPr id="17" name="TextBox 16">
            <a:extLst>
              <a:ext uri="{FF2B5EF4-FFF2-40B4-BE49-F238E27FC236}">
                <a16:creationId xmlns:a16="http://schemas.microsoft.com/office/drawing/2014/main" id="{FD7C9D53-8F4E-47CF-801E-575A03A77971}"/>
              </a:ext>
            </a:extLst>
          </p:cNvPr>
          <p:cNvSpPr txBox="1"/>
          <p:nvPr/>
        </p:nvSpPr>
        <p:spPr>
          <a:xfrm>
            <a:off x="1293633" y="1681952"/>
            <a:ext cx="510716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xây dỰng giải thuật điều khiển</a:t>
            </a:r>
          </a:p>
        </p:txBody>
      </p:sp>
      <p:sp>
        <p:nvSpPr>
          <p:cNvPr id="12" name="TextBox 11">
            <a:extLst>
              <a:ext uri="{FF2B5EF4-FFF2-40B4-BE49-F238E27FC236}">
                <a16:creationId xmlns:a16="http://schemas.microsoft.com/office/drawing/2014/main" id="{6277CA3D-25F8-4D27-BCFA-5493F0A9BEA0}"/>
              </a:ext>
            </a:extLst>
          </p:cNvPr>
          <p:cNvSpPr txBox="1"/>
          <p:nvPr/>
        </p:nvSpPr>
        <p:spPr>
          <a:xfrm>
            <a:off x="6400800" y="1681951"/>
            <a:ext cx="4791376" cy="615553"/>
          </a:xfrm>
          <a:prstGeom prst="rect">
            <a:avLst/>
          </a:prstGeom>
          <a:noFill/>
        </p:spPr>
        <p:txBody>
          <a:bodyPr wrap="none" lIns="0" tIns="0" rIns="0" bIns="0" rtlCol="0">
            <a:spAutoFit/>
          </a:bodyPr>
          <a:lstStyle/>
          <a:p>
            <a:pPr algn="l"/>
            <a:r>
              <a:rPr lang="en-US" sz="4000">
                <a:solidFill>
                  <a:srgbClr val="2BA687"/>
                </a:solidFill>
                <a:latin typeface="#9Slide02 Tieu de rat dai 02" panose="020B0606020202050201" pitchFamily="34" charset="0"/>
              </a:rPr>
              <a:t>: điều khiển động cơ bằng PID</a:t>
            </a:r>
          </a:p>
        </p:txBody>
      </p:sp>
      <p:grpSp>
        <p:nvGrpSpPr>
          <p:cNvPr id="48" name="Group 47">
            <a:extLst>
              <a:ext uri="{FF2B5EF4-FFF2-40B4-BE49-F238E27FC236}">
                <a16:creationId xmlns:a16="http://schemas.microsoft.com/office/drawing/2014/main" id="{19C6C565-84A9-44EE-B61C-A5985A3CE8AB}"/>
              </a:ext>
            </a:extLst>
          </p:cNvPr>
          <p:cNvGrpSpPr/>
          <p:nvPr/>
        </p:nvGrpSpPr>
        <p:grpSpPr>
          <a:xfrm>
            <a:off x="13106400" y="2622380"/>
            <a:ext cx="11368480" cy="3949384"/>
            <a:chOff x="381000" y="2622380"/>
            <a:chExt cx="11368480" cy="3949384"/>
          </a:xfrm>
        </p:grpSpPr>
        <p:sp>
          <p:nvSpPr>
            <p:cNvPr id="2" name="Arrow: Right 1">
              <a:extLst>
                <a:ext uri="{FF2B5EF4-FFF2-40B4-BE49-F238E27FC236}">
                  <a16:creationId xmlns:a16="http://schemas.microsoft.com/office/drawing/2014/main" id="{C4726308-3164-4CDA-98DE-6A5212ECF151}"/>
                </a:ext>
              </a:extLst>
            </p:cNvPr>
            <p:cNvSpPr/>
            <p:nvPr/>
          </p:nvSpPr>
          <p:spPr>
            <a:xfrm>
              <a:off x="381000" y="3886200"/>
              <a:ext cx="12458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E2E60CA2-BD9F-4F24-B463-7F501B09AA4E}"/>
                </a:ext>
              </a:extLst>
            </p:cNvPr>
            <p:cNvSpPr/>
            <p:nvPr/>
          </p:nvSpPr>
          <p:spPr>
            <a:xfrm>
              <a:off x="1638300" y="3543300"/>
              <a:ext cx="990600" cy="990600"/>
            </a:xfrm>
            <a:prstGeom prst="ellipse">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6600">
                  <a:solidFill>
                    <a:schemeClr val="tx1"/>
                  </a:solidFill>
                </a:rPr>
                <a:t>Σ</a:t>
              </a:r>
              <a:endParaRPr lang="en-US" sz="6600">
                <a:solidFill>
                  <a:schemeClr val="tx1"/>
                </a:solidFill>
              </a:endParaRPr>
            </a:p>
          </p:txBody>
        </p:sp>
        <p:sp>
          <p:nvSpPr>
            <p:cNvPr id="16" name="Arrow: Right 15">
              <a:extLst>
                <a:ext uri="{FF2B5EF4-FFF2-40B4-BE49-F238E27FC236}">
                  <a16:creationId xmlns:a16="http://schemas.microsoft.com/office/drawing/2014/main" id="{1CBB9D1B-B8B0-426B-BEFE-24CFC0FA345A}"/>
                </a:ext>
              </a:extLst>
            </p:cNvPr>
            <p:cNvSpPr/>
            <p:nvPr/>
          </p:nvSpPr>
          <p:spPr>
            <a:xfrm>
              <a:off x="2640391"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3EBF1A9-4A0B-4A83-BEBB-45C4481A6736}"/>
                </a:ext>
              </a:extLst>
            </p:cNvPr>
            <p:cNvSpPr txBox="1"/>
            <p:nvPr/>
          </p:nvSpPr>
          <p:spPr>
            <a:xfrm>
              <a:off x="3113532" y="3857954"/>
              <a:ext cx="1401025" cy="369332"/>
            </a:xfrm>
            <a:prstGeom prst="rect">
              <a:avLst/>
            </a:prstGeom>
            <a:solidFill>
              <a:schemeClr val="bg1"/>
            </a:solidFill>
          </p:spPr>
          <p:txBody>
            <a:bodyPr wrap="none" lIns="0" tIns="0" rIns="0" bIns="0" rtlCol="0">
              <a:spAutoFit/>
            </a:bodyPr>
            <a:lstStyle/>
            <a:p>
              <a:pPr algn="l"/>
              <a:r>
                <a:rPr lang="en-US" sz="2400">
                  <a:solidFill>
                    <a:schemeClr val="bg1">
                      <a:lumMod val="50000"/>
                    </a:schemeClr>
                  </a:solidFill>
                  <a:latin typeface="#9Slide02 Tieu de rat dai 02" panose="020B0606020202050201" pitchFamily="34" charset="0"/>
                </a:rPr>
                <a:t>e(t) = (SP - PV)</a:t>
              </a:r>
            </a:p>
          </p:txBody>
        </p:sp>
        <p:sp>
          <p:nvSpPr>
            <p:cNvPr id="24" name="Arrow: Right 23">
              <a:extLst>
                <a:ext uri="{FF2B5EF4-FFF2-40B4-BE49-F238E27FC236}">
                  <a16:creationId xmlns:a16="http://schemas.microsoft.com/office/drawing/2014/main" id="{4D7940BC-F45C-4D6F-9D46-7634647D98A4}"/>
                </a:ext>
              </a:extLst>
            </p:cNvPr>
            <p:cNvSpPr/>
            <p:nvPr/>
          </p:nvSpPr>
          <p:spPr>
            <a:xfrm>
              <a:off x="4537121"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Bent 5">
              <a:extLst>
                <a:ext uri="{FF2B5EF4-FFF2-40B4-BE49-F238E27FC236}">
                  <a16:creationId xmlns:a16="http://schemas.microsoft.com/office/drawing/2014/main" id="{EE6A4BC4-5511-46E4-8532-90D4E4754E70}"/>
                </a:ext>
              </a:extLst>
            </p:cNvPr>
            <p:cNvSpPr/>
            <p:nvPr/>
          </p:nvSpPr>
          <p:spPr>
            <a:xfrm>
              <a:off x="3626555" y="2774780"/>
              <a:ext cx="1401025" cy="959020"/>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Bent 28">
              <a:extLst>
                <a:ext uri="{FF2B5EF4-FFF2-40B4-BE49-F238E27FC236}">
                  <a16:creationId xmlns:a16="http://schemas.microsoft.com/office/drawing/2014/main" id="{CF988304-20AD-4075-BA27-071AA3E33076}"/>
                </a:ext>
              </a:extLst>
            </p:cNvPr>
            <p:cNvSpPr/>
            <p:nvPr/>
          </p:nvSpPr>
          <p:spPr>
            <a:xfrm flipV="1">
              <a:off x="3626555" y="4360466"/>
              <a:ext cx="1401025" cy="959020"/>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06258F3A-5ECF-450D-B7BD-1120A5444047}"/>
                    </a:ext>
                  </a:extLst>
                </p:cNvPr>
                <p:cNvSpPr/>
                <p:nvPr/>
              </p:nvSpPr>
              <p:spPr>
                <a:xfrm>
                  <a:off x="5027579" y="2622380"/>
                  <a:ext cx="3212689" cy="780082"/>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a:solidFill>
                              <a:schemeClr val="bg1">
                                <a:lumMod val="50000"/>
                              </a:schemeClr>
                            </a:solidFill>
                            <a:latin typeface="Cambria Math" panose="02040503050406030204" pitchFamily="18" charset="0"/>
                          </a:rPr>
                          <m:t>𝑃</m:t>
                        </m:r>
                        <m:r>
                          <a:rPr lang="en-US" sz="2400">
                            <a:solidFill>
                              <a:schemeClr val="bg1">
                                <a:lumMod val="50000"/>
                              </a:schemeClr>
                            </a:solidFill>
                            <a:latin typeface="Cambria Math" panose="02040503050406030204" pitchFamily="18" charset="0"/>
                          </a:rPr>
                          <m:t>= </m:t>
                        </m:r>
                        <m:sSub>
                          <m:sSubPr>
                            <m:ctrlPr>
                              <a:rPr lang="en-US" sz="2400" i="1">
                                <a:solidFill>
                                  <a:schemeClr val="bg1">
                                    <a:lumMod val="50000"/>
                                  </a:schemeClr>
                                </a:solidFill>
                                <a:latin typeface="Cambria Math" panose="02040503050406030204" pitchFamily="18" charset="0"/>
                              </a:rPr>
                            </m:ctrlPr>
                          </m:sSubPr>
                          <m:e>
                            <m:r>
                              <a:rPr lang="en-US" sz="2400">
                                <a:solidFill>
                                  <a:schemeClr val="bg1">
                                    <a:lumMod val="50000"/>
                                  </a:schemeClr>
                                </a:solidFill>
                                <a:latin typeface="Cambria Math" panose="02040503050406030204" pitchFamily="18" charset="0"/>
                              </a:rPr>
                              <m:t>𝐾</m:t>
                            </m:r>
                          </m:e>
                          <m:sub>
                            <m:r>
                              <a:rPr lang="en-US" sz="2400">
                                <a:solidFill>
                                  <a:schemeClr val="bg1">
                                    <a:lumMod val="50000"/>
                                  </a:schemeClr>
                                </a:solidFill>
                                <a:latin typeface="Cambria Math" panose="02040503050406030204" pitchFamily="18" charset="0"/>
                              </a:rPr>
                              <m:t>𝑝</m:t>
                            </m:r>
                          </m:sub>
                        </m:sSub>
                        <m:r>
                          <a:rPr lang="en-US" sz="2400">
                            <a:solidFill>
                              <a:schemeClr val="bg1">
                                <a:lumMod val="50000"/>
                              </a:schemeClr>
                            </a:solidFill>
                            <a:latin typeface="Cambria Math" panose="02040503050406030204" pitchFamily="18" charset="0"/>
                          </a:rPr>
                          <m:t>∗</m:t>
                        </m:r>
                        <m:r>
                          <a:rPr lang="en-US" sz="2400">
                            <a:solidFill>
                              <a:schemeClr val="bg1">
                                <a:lumMod val="50000"/>
                              </a:schemeClr>
                            </a:solidFill>
                            <a:latin typeface="Cambria Math" panose="02040503050406030204" pitchFamily="18" charset="0"/>
                          </a:rPr>
                          <m:t>𝑒</m:t>
                        </m:r>
                        <m:r>
                          <a:rPr lang="en-US" sz="2400">
                            <a:solidFill>
                              <a:schemeClr val="bg1">
                                <a:lumMod val="50000"/>
                              </a:schemeClr>
                            </a:solidFill>
                            <a:latin typeface="Cambria Math" panose="02040503050406030204" pitchFamily="18" charset="0"/>
                          </a:rPr>
                          <m:t>(</m:t>
                        </m:r>
                        <m:r>
                          <a:rPr lang="en-US" sz="2400">
                            <a:solidFill>
                              <a:schemeClr val="bg1">
                                <a:lumMod val="50000"/>
                              </a:schemeClr>
                            </a:solidFill>
                            <a:latin typeface="Cambria Math" panose="02040503050406030204" pitchFamily="18" charset="0"/>
                          </a:rPr>
                          <m:t>𝑡</m:t>
                        </m:r>
                        <m:r>
                          <a:rPr lang="en-US" sz="2400">
                            <a:solidFill>
                              <a:schemeClr val="bg1">
                                <a:lumMod val="50000"/>
                              </a:schemeClr>
                            </a:solidFill>
                            <a:latin typeface="Cambria Math" panose="02040503050406030204" pitchFamily="18" charset="0"/>
                          </a:rPr>
                          <m:t>)</m:t>
                        </m:r>
                      </m:oMath>
                    </m:oMathPara>
                  </a14:m>
                  <a:endParaRPr lang="en-US" sz="2400">
                    <a:solidFill>
                      <a:schemeClr val="bg1">
                        <a:lumMod val="50000"/>
                      </a:schemeClr>
                    </a:solidFill>
                    <a:latin typeface="#9Slide02 Tieu de rat dai 02" panose="020B0606020202050201" pitchFamily="34" charset="0"/>
                  </a:endParaRPr>
                </a:p>
              </p:txBody>
            </p:sp>
          </mc:Choice>
          <mc:Fallback xmlns="">
            <p:sp>
              <p:nvSpPr>
                <p:cNvPr id="7" name="Rectangle: Rounded Corners 6">
                  <a:extLst>
                    <a:ext uri="{FF2B5EF4-FFF2-40B4-BE49-F238E27FC236}">
                      <a16:creationId xmlns:a16="http://schemas.microsoft.com/office/drawing/2014/main" id="{06258F3A-5ECF-450D-B7BD-1120A5444047}"/>
                    </a:ext>
                  </a:extLst>
                </p:cNvPr>
                <p:cNvSpPr>
                  <a:spLocks noRot="1" noChangeAspect="1" noMove="1" noResize="1" noEditPoints="1" noAdjustHandles="1" noChangeArrowheads="1" noChangeShapeType="1" noTextEdit="1"/>
                </p:cNvSpPr>
                <p:nvPr/>
              </p:nvSpPr>
              <p:spPr>
                <a:xfrm>
                  <a:off x="5027579" y="2622380"/>
                  <a:ext cx="3212689" cy="780082"/>
                </a:xfrm>
                <a:prstGeom prst="roundRect">
                  <a:avLst/>
                </a:prstGeom>
                <a:blipFill>
                  <a:blip r:embed="rId2"/>
                  <a:stretch>
                    <a:fillRect/>
                  </a:stretch>
                </a:blipFill>
                <a:ln>
                  <a:solidFill>
                    <a:srgbClr val="48CFAD"/>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Rounded Corners 29">
                  <a:extLst>
                    <a:ext uri="{FF2B5EF4-FFF2-40B4-BE49-F238E27FC236}">
                      <a16:creationId xmlns:a16="http://schemas.microsoft.com/office/drawing/2014/main" id="{AF7686BB-6C0D-4ECB-8DE7-30317B4A7B4C}"/>
                    </a:ext>
                  </a:extLst>
                </p:cNvPr>
                <p:cNvSpPr/>
                <p:nvPr/>
              </p:nvSpPr>
              <p:spPr>
                <a:xfrm>
                  <a:off x="5027579" y="3657092"/>
                  <a:ext cx="3212689" cy="876808"/>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a:solidFill>
                              <a:schemeClr val="bg1">
                                <a:lumMod val="50000"/>
                              </a:schemeClr>
                            </a:solidFill>
                            <a:latin typeface="Cambria Math" panose="02040503050406030204" pitchFamily="18" charset="0"/>
                          </a:rPr>
                          <m:t>𝐼</m:t>
                        </m:r>
                        <m:r>
                          <a:rPr lang="en-US" sz="2400">
                            <a:solidFill>
                              <a:schemeClr val="bg1">
                                <a:lumMod val="50000"/>
                              </a:schemeClr>
                            </a:solidFill>
                            <a:latin typeface="Cambria Math" panose="02040503050406030204" pitchFamily="18" charset="0"/>
                          </a:rPr>
                          <m:t>= </m:t>
                        </m:r>
                        <m:sSub>
                          <m:sSubPr>
                            <m:ctrlPr>
                              <a:rPr lang="en-US" sz="2400" i="1">
                                <a:solidFill>
                                  <a:schemeClr val="bg1">
                                    <a:lumMod val="50000"/>
                                  </a:schemeClr>
                                </a:solidFill>
                                <a:latin typeface="Cambria Math" panose="02040503050406030204" pitchFamily="18" charset="0"/>
                              </a:rPr>
                            </m:ctrlPr>
                          </m:sSubPr>
                          <m:e>
                            <m:r>
                              <a:rPr lang="en-US" sz="2400">
                                <a:solidFill>
                                  <a:schemeClr val="bg1">
                                    <a:lumMod val="50000"/>
                                  </a:schemeClr>
                                </a:solidFill>
                                <a:latin typeface="Cambria Math" panose="02040503050406030204" pitchFamily="18" charset="0"/>
                              </a:rPr>
                              <m:t>𝐾</m:t>
                            </m:r>
                          </m:e>
                          <m:sub>
                            <m:r>
                              <a:rPr lang="en-US" sz="2400">
                                <a:solidFill>
                                  <a:schemeClr val="bg1">
                                    <a:lumMod val="50000"/>
                                  </a:schemeClr>
                                </a:solidFill>
                                <a:latin typeface="Cambria Math" panose="02040503050406030204" pitchFamily="18" charset="0"/>
                              </a:rPr>
                              <m:t>𝑖</m:t>
                            </m:r>
                          </m:sub>
                        </m:sSub>
                        <m:r>
                          <a:rPr lang="en-US" sz="2400">
                            <a:solidFill>
                              <a:schemeClr val="bg1">
                                <a:lumMod val="50000"/>
                              </a:schemeClr>
                            </a:solidFill>
                            <a:latin typeface="Cambria Math" panose="02040503050406030204" pitchFamily="18" charset="0"/>
                          </a:rPr>
                          <m:t>∗</m:t>
                        </m:r>
                        <m:nary>
                          <m:naryPr>
                            <m:ctrlPr>
                              <a:rPr lang="en-US" sz="2400" i="1">
                                <a:solidFill>
                                  <a:schemeClr val="bg1">
                                    <a:lumMod val="50000"/>
                                  </a:schemeClr>
                                </a:solidFill>
                                <a:latin typeface="Cambria Math" panose="02040503050406030204" pitchFamily="18" charset="0"/>
                              </a:rPr>
                            </m:ctrlPr>
                          </m:naryPr>
                          <m:sub>
                            <m:r>
                              <m:rPr>
                                <m:brk m:alnAt="23"/>
                              </m:rPr>
                              <a:rPr lang="en-US" sz="2400">
                                <a:solidFill>
                                  <a:schemeClr val="bg1">
                                    <a:lumMod val="50000"/>
                                  </a:schemeClr>
                                </a:solidFill>
                                <a:latin typeface="Cambria Math" panose="02040503050406030204" pitchFamily="18" charset="0"/>
                              </a:rPr>
                              <m:t>0</m:t>
                            </m:r>
                          </m:sub>
                          <m:sup>
                            <m:r>
                              <a:rPr lang="en-US" sz="2400">
                                <a:solidFill>
                                  <a:schemeClr val="bg1">
                                    <a:lumMod val="50000"/>
                                  </a:schemeClr>
                                </a:solidFill>
                                <a:latin typeface="Cambria Math" panose="02040503050406030204" pitchFamily="18" charset="0"/>
                              </a:rPr>
                              <m:t>𝑡</m:t>
                            </m:r>
                          </m:sup>
                          <m:e>
                            <m:r>
                              <a:rPr lang="en-US" sz="2400">
                                <a:solidFill>
                                  <a:schemeClr val="bg1">
                                    <a:lumMod val="50000"/>
                                  </a:schemeClr>
                                </a:solidFill>
                                <a:latin typeface="Cambria Math" panose="02040503050406030204" pitchFamily="18" charset="0"/>
                              </a:rPr>
                              <m:t>𝑒</m:t>
                            </m:r>
                            <m:d>
                              <m:dPr>
                                <m:ctrlPr>
                                  <a:rPr lang="en-US" sz="2400" i="1">
                                    <a:solidFill>
                                      <a:schemeClr val="bg1">
                                        <a:lumMod val="50000"/>
                                      </a:schemeClr>
                                    </a:solidFill>
                                    <a:latin typeface="Cambria Math" panose="02040503050406030204" pitchFamily="18" charset="0"/>
                                  </a:rPr>
                                </m:ctrlPr>
                              </m:dPr>
                              <m:e>
                                <m:r>
                                  <a:rPr lang="en-US" sz="2400">
                                    <a:solidFill>
                                      <a:schemeClr val="bg1">
                                        <a:lumMod val="50000"/>
                                      </a:schemeClr>
                                    </a:solidFill>
                                    <a:latin typeface="Cambria Math" panose="02040503050406030204" pitchFamily="18" charset="0"/>
                                  </a:rPr>
                                  <m:t>𝑡</m:t>
                                </m:r>
                              </m:e>
                            </m:d>
                          </m:e>
                        </m:nary>
                        <m:r>
                          <a:rPr lang="en-US" sz="2400">
                            <a:solidFill>
                              <a:schemeClr val="bg1">
                                <a:lumMod val="50000"/>
                              </a:schemeClr>
                            </a:solidFill>
                            <a:latin typeface="Cambria Math" panose="02040503050406030204" pitchFamily="18" charset="0"/>
                          </a:rPr>
                          <m:t>∗</m:t>
                        </m:r>
                        <m:r>
                          <a:rPr lang="en-US" sz="2400">
                            <a:solidFill>
                              <a:schemeClr val="bg1">
                                <a:lumMod val="50000"/>
                              </a:schemeClr>
                            </a:solidFill>
                            <a:latin typeface="Cambria Math" panose="02040503050406030204" pitchFamily="18" charset="0"/>
                          </a:rPr>
                          <m:t>𝑑𝑡</m:t>
                        </m:r>
                      </m:oMath>
                    </m:oMathPara>
                  </a14:m>
                  <a:endParaRPr lang="en-US" sz="2400">
                    <a:solidFill>
                      <a:schemeClr val="bg1">
                        <a:lumMod val="50000"/>
                      </a:schemeClr>
                    </a:solidFill>
                    <a:latin typeface="#9Slide02 Tieu de rat dai 02" panose="020B0606020202050201" pitchFamily="34" charset="0"/>
                  </a:endParaRPr>
                </a:p>
              </p:txBody>
            </p:sp>
          </mc:Choice>
          <mc:Fallback xmlns="">
            <p:sp>
              <p:nvSpPr>
                <p:cNvPr id="30" name="Rectangle: Rounded Corners 29">
                  <a:extLst>
                    <a:ext uri="{FF2B5EF4-FFF2-40B4-BE49-F238E27FC236}">
                      <a16:creationId xmlns:a16="http://schemas.microsoft.com/office/drawing/2014/main" id="{AF7686BB-6C0D-4ECB-8DE7-30317B4A7B4C}"/>
                    </a:ext>
                  </a:extLst>
                </p:cNvPr>
                <p:cNvSpPr>
                  <a:spLocks noRot="1" noChangeAspect="1" noMove="1" noResize="1" noEditPoints="1" noAdjustHandles="1" noChangeArrowheads="1" noChangeShapeType="1" noTextEdit="1"/>
                </p:cNvSpPr>
                <p:nvPr/>
              </p:nvSpPr>
              <p:spPr>
                <a:xfrm>
                  <a:off x="5027579" y="3657092"/>
                  <a:ext cx="3212689" cy="876808"/>
                </a:xfrm>
                <a:prstGeom prst="roundRect">
                  <a:avLst/>
                </a:prstGeom>
                <a:blipFill>
                  <a:blip r:embed="rId3"/>
                  <a:stretch>
                    <a:fillRect/>
                  </a:stretch>
                </a:blipFill>
                <a:ln>
                  <a:solidFill>
                    <a:srgbClr val="48CFAD"/>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Rounded Corners 30">
                  <a:extLst>
                    <a:ext uri="{FF2B5EF4-FFF2-40B4-BE49-F238E27FC236}">
                      <a16:creationId xmlns:a16="http://schemas.microsoft.com/office/drawing/2014/main" id="{656B21DD-CC62-4640-BE3B-1D89A0961A5D}"/>
                    </a:ext>
                  </a:extLst>
                </p:cNvPr>
                <p:cNvSpPr/>
                <p:nvPr/>
              </p:nvSpPr>
              <p:spPr>
                <a:xfrm>
                  <a:off x="5027579" y="4708870"/>
                  <a:ext cx="3212689" cy="780082"/>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a:solidFill>
                              <a:schemeClr val="bg1">
                                <a:lumMod val="50000"/>
                              </a:schemeClr>
                            </a:solidFill>
                            <a:latin typeface="Cambria Math" panose="02040503050406030204" pitchFamily="18" charset="0"/>
                          </a:rPr>
                          <m:t>𝐷</m:t>
                        </m:r>
                        <m:r>
                          <a:rPr lang="en-US" sz="2400">
                            <a:solidFill>
                              <a:schemeClr val="bg1">
                                <a:lumMod val="50000"/>
                              </a:schemeClr>
                            </a:solidFill>
                            <a:latin typeface="Cambria Math" panose="02040503050406030204" pitchFamily="18" charset="0"/>
                          </a:rPr>
                          <m:t>= </m:t>
                        </m:r>
                        <m:sSub>
                          <m:sSubPr>
                            <m:ctrlPr>
                              <a:rPr lang="en-US" sz="2400" i="1">
                                <a:solidFill>
                                  <a:schemeClr val="bg1">
                                    <a:lumMod val="50000"/>
                                  </a:schemeClr>
                                </a:solidFill>
                                <a:latin typeface="Cambria Math" panose="02040503050406030204" pitchFamily="18" charset="0"/>
                              </a:rPr>
                            </m:ctrlPr>
                          </m:sSubPr>
                          <m:e>
                            <m:r>
                              <a:rPr lang="en-US" sz="2400">
                                <a:solidFill>
                                  <a:schemeClr val="bg1">
                                    <a:lumMod val="50000"/>
                                  </a:schemeClr>
                                </a:solidFill>
                                <a:latin typeface="Cambria Math" panose="02040503050406030204" pitchFamily="18" charset="0"/>
                              </a:rPr>
                              <m:t>𝐾</m:t>
                            </m:r>
                          </m:e>
                          <m:sub>
                            <m:r>
                              <a:rPr lang="en-US" sz="2400">
                                <a:solidFill>
                                  <a:schemeClr val="bg1">
                                    <a:lumMod val="50000"/>
                                  </a:schemeClr>
                                </a:solidFill>
                                <a:latin typeface="Cambria Math" panose="02040503050406030204" pitchFamily="18" charset="0"/>
                              </a:rPr>
                              <m:t>𝑑</m:t>
                            </m:r>
                          </m:sub>
                        </m:sSub>
                        <m:r>
                          <a:rPr lang="en-US" sz="2400">
                            <a:solidFill>
                              <a:schemeClr val="bg1">
                                <a:lumMod val="50000"/>
                              </a:schemeClr>
                            </a:solidFill>
                            <a:latin typeface="Cambria Math" panose="02040503050406030204" pitchFamily="18" charset="0"/>
                          </a:rPr>
                          <m:t>∗</m:t>
                        </m:r>
                        <m:f>
                          <m:fPr>
                            <m:ctrlPr>
                              <a:rPr lang="en-US" sz="2400" i="1">
                                <a:solidFill>
                                  <a:schemeClr val="bg1">
                                    <a:lumMod val="50000"/>
                                  </a:schemeClr>
                                </a:solidFill>
                                <a:latin typeface="Cambria Math" panose="02040503050406030204" pitchFamily="18" charset="0"/>
                              </a:rPr>
                            </m:ctrlPr>
                          </m:fPr>
                          <m:num>
                            <m:r>
                              <a:rPr lang="en-US" sz="2400">
                                <a:solidFill>
                                  <a:schemeClr val="bg1">
                                    <a:lumMod val="50000"/>
                                  </a:schemeClr>
                                </a:solidFill>
                                <a:latin typeface="Cambria Math" panose="02040503050406030204" pitchFamily="18" charset="0"/>
                              </a:rPr>
                              <m:t>𝑑𝑒</m:t>
                            </m:r>
                            <m:r>
                              <a:rPr lang="en-US" sz="2400">
                                <a:solidFill>
                                  <a:schemeClr val="bg1">
                                    <a:lumMod val="50000"/>
                                  </a:schemeClr>
                                </a:solidFill>
                                <a:latin typeface="Cambria Math" panose="02040503050406030204" pitchFamily="18" charset="0"/>
                              </a:rPr>
                              <m:t>(</m:t>
                            </m:r>
                            <m:r>
                              <a:rPr lang="en-US" sz="2400">
                                <a:solidFill>
                                  <a:schemeClr val="bg1">
                                    <a:lumMod val="50000"/>
                                  </a:schemeClr>
                                </a:solidFill>
                                <a:latin typeface="Cambria Math" panose="02040503050406030204" pitchFamily="18" charset="0"/>
                              </a:rPr>
                              <m:t>𝑡</m:t>
                            </m:r>
                            <m:r>
                              <a:rPr lang="en-US" sz="2400">
                                <a:solidFill>
                                  <a:schemeClr val="bg1">
                                    <a:lumMod val="50000"/>
                                  </a:schemeClr>
                                </a:solidFill>
                                <a:latin typeface="Cambria Math" panose="02040503050406030204" pitchFamily="18" charset="0"/>
                              </a:rPr>
                              <m:t>)</m:t>
                            </m:r>
                          </m:num>
                          <m:den>
                            <m:r>
                              <a:rPr lang="en-US" sz="2400">
                                <a:solidFill>
                                  <a:schemeClr val="bg1">
                                    <a:lumMod val="50000"/>
                                  </a:schemeClr>
                                </a:solidFill>
                                <a:latin typeface="Cambria Math" panose="02040503050406030204" pitchFamily="18" charset="0"/>
                              </a:rPr>
                              <m:t>𝑑𝑡</m:t>
                            </m:r>
                          </m:den>
                        </m:f>
                      </m:oMath>
                    </m:oMathPara>
                  </a14:m>
                  <a:endParaRPr lang="en-US" sz="2400">
                    <a:solidFill>
                      <a:schemeClr val="bg1">
                        <a:lumMod val="50000"/>
                      </a:schemeClr>
                    </a:solidFill>
                    <a:latin typeface="#9Slide02 Tieu de rat dai 02" panose="020B0606020202050201" pitchFamily="34" charset="0"/>
                  </a:endParaRPr>
                </a:p>
              </p:txBody>
            </p:sp>
          </mc:Choice>
          <mc:Fallback xmlns="">
            <p:sp>
              <p:nvSpPr>
                <p:cNvPr id="31" name="Rectangle: Rounded Corners 30">
                  <a:extLst>
                    <a:ext uri="{FF2B5EF4-FFF2-40B4-BE49-F238E27FC236}">
                      <a16:creationId xmlns:a16="http://schemas.microsoft.com/office/drawing/2014/main" id="{656B21DD-CC62-4640-BE3B-1D89A0961A5D}"/>
                    </a:ext>
                  </a:extLst>
                </p:cNvPr>
                <p:cNvSpPr>
                  <a:spLocks noRot="1" noChangeAspect="1" noMove="1" noResize="1" noEditPoints="1" noAdjustHandles="1" noChangeArrowheads="1" noChangeShapeType="1" noTextEdit="1"/>
                </p:cNvSpPr>
                <p:nvPr/>
              </p:nvSpPr>
              <p:spPr>
                <a:xfrm>
                  <a:off x="5027579" y="4708870"/>
                  <a:ext cx="3212689" cy="780082"/>
                </a:xfrm>
                <a:prstGeom prst="roundRect">
                  <a:avLst/>
                </a:prstGeom>
                <a:blipFill>
                  <a:blip r:embed="rId4"/>
                  <a:stretch>
                    <a:fillRect/>
                  </a:stretch>
                </a:blipFill>
                <a:ln>
                  <a:solidFill>
                    <a:srgbClr val="48CFAD"/>
                  </a:solidFill>
                </a:ln>
              </p:spPr>
              <p:txBody>
                <a:bodyPr/>
                <a:lstStyle/>
                <a:p>
                  <a:r>
                    <a:rPr lang="en-US">
                      <a:noFill/>
                    </a:rPr>
                    <a:t> </a:t>
                  </a:r>
                </a:p>
              </p:txBody>
            </p:sp>
          </mc:Fallback>
        </mc:AlternateContent>
        <p:sp>
          <p:nvSpPr>
            <p:cNvPr id="32" name="Oval 31">
              <a:extLst>
                <a:ext uri="{FF2B5EF4-FFF2-40B4-BE49-F238E27FC236}">
                  <a16:creationId xmlns:a16="http://schemas.microsoft.com/office/drawing/2014/main" id="{4D30D68E-43D6-435D-89B5-9C4B8C4CD0EB}"/>
                </a:ext>
              </a:extLst>
            </p:cNvPr>
            <p:cNvSpPr/>
            <p:nvPr/>
          </p:nvSpPr>
          <p:spPr>
            <a:xfrm>
              <a:off x="8647877" y="3551833"/>
              <a:ext cx="990600" cy="990600"/>
            </a:xfrm>
            <a:prstGeom prst="ellipse">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6000">
                  <a:solidFill>
                    <a:schemeClr val="tx1"/>
                  </a:solidFill>
                </a:rPr>
                <a:t>Σ</a:t>
              </a:r>
              <a:endParaRPr lang="en-US" sz="6000">
                <a:solidFill>
                  <a:schemeClr val="tx1"/>
                </a:solidFill>
              </a:endParaRPr>
            </a:p>
          </p:txBody>
        </p:sp>
        <p:sp>
          <p:nvSpPr>
            <p:cNvPr id="33" name="Arrow: Right 32">
              <a:extLst>
                <a:ext uri="{FF2B5EF4-FFF2-40B4-BE49-F238E27FC236}">
                  <a16:creationId xmlns:a16="http://schemas.microsoft.com/office/drawing/2014/main" id="{E9843F8B-BD38-4BA2-9E9A-405E69F7AC57}"/>
                </a:ext>
              </a:extLst>
            </p:cNvPr>
            <p:cNvSpPr/>
            <p:nvPr/>
          </p:nvSpPr>
          <p:spPr>
            <a:xfrm>
              <a:off x="8240268"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5977B0F1-93E3-454F-8C88-49A5028A8555}"/>
                </a:ext>
              </a:extLst>
            </p:cNvPr>
            <p:cNvSpPr/>
            <p:nvPr/>
          </p:nvSpPr>
          <p:spPr>
            <a:xfrm>
              <a:off x="9651344"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DFE87679-B027-4B35-A66B-EEEAA5D382FD}"/>
                </a:ext>
              </a:extLst>
            </p:cNvPr>
            <p:cNvSpPr/>
            <p:nvPr/>
          </p:nvSpPr>
          <p:spPr>
            <a:xfrm>
              <a:off x="10046086" y="3551833"/>
              <a:ext cx="1288935" cy="982067"/>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lumMod val="50000"/>
                    </a:schemeClr>
                  </a:solidFill>
                  <a:latin typeface="#9Slide02 Tieu de rat dai 02" panose="020B0606020202050201" pitchFamily="34" charset="0"/>
                </a:rPr>
                <a:t>Process</a:t>
              </a:r>
            </a:p>
          </p:txBody>
        </p:sp>
        <p:sp>
          <p:nvSpPr>
            <p:cNvPr id="35" name="Arrow: Right 34">
              <a:extLst>
                <a:ext uri="{FF2B5EF4-FFF2-40B4-BE49-F238E27FC236}">
                  <a16:creationId xmlns:a16="http://schemas.microsoft.com/office/drawing/2014/main" id="{AB12C92E-D7A4-4FD0-A3CA-88D5EAEE0B11}"/>
                </a:ext>
              </a:extLst>
            </p:cNvPr>
            <p:cNvSpPr/>
            <p:nvPr/>
          </p:nvSpPr>
          <p:spPr>
            <a:xfrm>
              <a:off x="11341871"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Bent 8">
              <a:extLst>
                <a:ext uri="{FF2B5EF4-FFF2-40B4-BE49-F238E27FC236}">
                  <a16:creationId xmlns:a16="http://schemas.microsoft.com/office/drawing/2014/main" id="{8609415F-CE8A-4AF2-9077-DA1EACCCBC15}"/>
                </a:ext>
              </a:extLst>
            </p:cNvPr>
            <p:cNvSpPr/>
            <p:nvPr/>
          </p:nvSpPr>
          <p:spPr>
            <a:xfrm rot="5400000">
              <a:off x="8497021" y="2708766"/>
              <a:ext cx="598932" cy="990599"/>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Arrow: Bent 35">
              <a:extLst>
                <a:ext uri="{FF2B5EF4-FFF2-40B4-BE49-F238E27FC236}">
                  <a16:creationId xmlns:a16="http://schemas.microsoft.com/office/drawing/2014/main" id="{A18AF80C-E52B-489F-B38E-5EBE77CC5786}"/>
                </a:ext>
              </a:extLst>
            </p:cNvPr>
            <p:cNvSpPr/>
            <p:nvPr/>
          </p:nvSpPr>
          <p:spPr>
            <a:xfrm rot="16200000" flipV="1">
              <a:off x="8517766" y="4457133"/>
              <a:ext cx="598932" cy="990599"/>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1875A304-D599-467A-B3E4-396BBAFF2059}"/>
                </a:ext>
              </a:extLst>
            </p:cNvPr>
            <p:cNvSpPr txBox="1"/>
            <p:nvPr/>
          </p:nvSpPr>
          <p:spPr>
            <a:xfrm>
              <a:off x="480217" y="3551833"/>
              <a:ext cx="873637" cy="369332"/>
            </a:xfrm>
            <a:prstGeom prst="rect">
              <a:avLst/>
            </a:prstGeom>
            <a:solidFill>
              <a:schemeClr val="bg1"/>
            </a:solidFill>
          </p:spPr>
          <p:txBody>
            <a:bodyPr wrap="none" lIns="0" tIns="0" rIns="0" bIns="0" rtlCol="0">
              <a:spAutoFit/>
            </a:bodyPr>
            <a:lstStyle/>
            <a:p>
              <a:pPr algn="l"/>
              <a:r>
                <a:rPr lang="en-US" sz="2400">
                  <a:solidFill>
                    <a:schemeClr val="bg1">
                      <a:lumMod val="50000"/>
                    </a:schemeClr>
                  </a:solidFill>
                  <a:latin typeface="#9Slide02 Tieu de rat dai 02" panose="020B0606020202050201" pitchFamily="34" charset="0"/>
                </a:rPr>
                <a:t>Setpoint</a:t>
              </a:r>
            </a:p>
          </p:txBody>
        </p:sp>
        <p:sp>
          <p:nvSpPr>
            <p:cNvPr id="39" name="TextBox 38">
              <a:extLst>
                <a:ext uri="{FF2B5EF4-FFF2-40B4-BE49-F238E27FC236}">
                  <a16:creationId xmlns:a16="http://schemas.microsoft.com/office/drawing/2014/main" id="{4A5BD346-CF1A-4A73-9E57-BC6CA92118F4}"/>
                </a:ext>
              </a:extLst>
            </p:cNvPr>
            <p:cNvSpPr txBox="1"/>
            <p:nvPr/>
          </p:nvSpPr>
          <p:spPr>
            <a:xfrm>
              <a:off x="10364051" y="3121501"/>
              <a:ext cx="642805" cy="369332"/>
            </a:xfrm>
            <a:prstGeom prst="rect">
              <a:avLst/>
            </a:prstGeom>
            <a:solidFill>
              <a:schemeClr val="bg1"/>
            </a:solidFill>
          </p:spPr>
          <p:txBody>
            <a:bodyPr wrap="none" lIns="0" tIns="0" rIns="0" bIns="0" rtlCol="0">
              <a:spAutoFit/>
            </a:bodyPr>
            <a:lstStyle/>
            <a:p>
              <a:pPr algn="l"/>
              <a:r>
                <a:rPr lang="en-US" sz="2400">
                  <a:solidFill>
                    <a:schemeClr val="bg1">
                      <a:lumMod val="50000"/>
                    </a:schemeClr>
                  </a:solidFill>
                  <a:latin typeface="#9Slide02 Tieu de rat dai 02" panose="020B0606020202050201" pitchFamily="34" charset="0"/>
                </a:rPr>
                <a:t>motor</a:t>
              </a:r>
            </a:p>
          </p:txBody>
        </p:sp>
        <p:sp>
          <p:nvSpPr>
            <p:cNvPr id="40" name="Rectangle: Rounded Corners 39">
              <a:extLst>
                <a:ext uri="{FF2B5EF4-FFF2-40B4-BE49-F238E27FC236}">
                  <a16:creationId xmlns:a16="http://schemas.microsoft.com/office/drawing/2014/main" id="{42FFAA38-3BB2-47D3-AE99-F6C31B5FADD9}"/>
                </a:ext>
              </a:extLst>
            </p:cNvPr>
            <p:cNvSpPr/>
            <p:nvPr/>
          </p:nvSpPr>
          <p:spPr>
            <a:xfrm>
              <a:off x="5088498" y="5791682"/>
              <a:ext cx="3212689" cy="780082"/>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lumMod val="50000"/>
                    </a:schemeClr>
                  </a:solidFill>
                  <a:latin typeface="#9Slide02 Tieu de rat dai 02" panose="020B0606020202050201" pitchFamily="34" charset="0"/>
                </a:rPr>
                <a:t>SEnsor</a:t>
              </a:r>
            </a:p>
          </p:txBody>
        </p:sp>
        <p:cxnSp>
          <p:nvCxnSpPr>
            <p:cNvPr id="11" name="Connector: Elbow 10">
              <a:extLst>
                <a:ext uri="{FF2B5EF4-FFF2-40B4-BE49-F238E27FC236}">
                  <a16:creationId xmlns:a16="http://schemas.microsoft.com/office/drawing/2014/main" id="{4D3FE9D6-F9AF-4E8A-B71C-E21B26F547B9}"/>
                </a:ext>
              </a:extLst>
            </p:cNvPr>
            <p:cNvCxnSpPr>
              <a:cxnSpLocks/>
              <a:stCxn id="8" idx="2"/>
              <a:endCxn id="40" idx="3"/>
            </p:cNvCxnSpPr>
            <p:nvPr/>
          </p:nvCxnSpPr>
          <p:spPr>
            <a:xfrm rot="5400000">
              <a:off x="8671960" y="4163128"/>
              <a:ext cx="1647823" cy="2389367"/>
            </a:xfrm>
            <a:prstGeom prst="bentConnector2">
              <a:avLst/>
            </a:prstGeom>
            <a:ln w="57150">
              <a:solidFill>
                <a:srgbClr val="48CFAD"/>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974F11C-514C-4EDB-B765-E50A426CBAF1}"/>
                </a:ext>
              </a:extLst>
            </p:cNvPr>
            <p:cNvCxnSpPr>
              <a:cxnSpLocks/>
              <a:stCxn id="40" idx="1"/>
              <a:endCxn id="3" idx="4"/>
            </p:cNvCxnSpPr>
            <p:nvPr/>
          </p:nvCxnSpPr>
          <p:spPr>
            <a:xfrm rot="10800000">
              <a:off x="2133600" y="4533901"/>
              <a:ext cx="2954898" cy="1647823"/>
            </a:xfrm>
            <a:prstGeom prst="bentConnector2">
              <a:avLst/>
            </a:prstGeom>
            <a:ln w="57150">
              <a:solidFill>
                <a:srgbClr val="48CFAD"/>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D1AF3B2-B9B7-42AA-A519-8CA720CB1042}"/>
                </a:ext>
              </a:extLst>
            </p:cNvPr>
            <p:cNvSpPr txBox="1"/>
            <p:nvPr/>
          </p:nvSpPr>
          <p:spPr>
            <a:xfrm>
              <a:off x="9576406" y="3345419"/>
              <a:ext cx="469680" cy="246221"/>
            </a:xfrm>
            <a:prstGeom prst="rect">
              <a:avLst/>
            </a:prstGeom>
            <a:solidFill>
              <a:schemeClr val="bg1"/>
            </a:solidFill>
          </p:spPr>
          <p:txBody>
            <a:bodyPr wrap="none" lIns="0" tIns="0" rIns="0" bIns="0" rtlCol="0">
              <a:spAutoFit/>
            </a:bodyPr>
            <a:lstStyle/>
            <a:p>
              <a:pPr algn="l"/>
              <a:r>
                <a:rPr lang="en-US" sz="1600">
                  <a:solidFill>
                    <a:schemeClr val="bg1">
                      <a:lumMod val="50000"/>
                    </a:schemeClr>
                  </a:solidFill>
                  <a:latin typeface="#9Slide02 Tieu de rat dai 02" panose="020B0606020202050201" pitchFamily="34" charset="0"/>
                </a:rPr>
                <a:t>output</a:t>
              </a:r>
            </a:p>
          </p:txBody>
        </p:sp>
        <p:sp>
          <p:nvSpPr>
            <p:cNvPr id="42" name="TextBox 41">
              <a:extLst>
                <a:ext uri="{FF2B5EF4-FFF2-40B4-BE49-F238E27FC236}">
                  <a16:creationId xmlns:a16="http://schemas.microsoft.com/office/drawing/2014/main" id="{2CE8E686-8A4C-4A78-8248-52E129462C07}"/>
                </a:ext>
              </a:extLst>
            </p:cNvPr>
            <p:cNvSpPr txBox="1"/>
            <p:nvPr/>
          </p:nvSpPr>
          <p:spPr>
            <a:xfrm>
              <a:off x="1269139" y="3950287"/>
              <a:ext cx="182742"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43" name="TextBox 42">
              <a:extLst>
                <a:ext uri="{FF2B5EF4-FFF2-40B4-BE49-F238E27FC236}">
                  <a16:creationId xmlns:a16="http://schemas.microsoft.com/office/drawing/2014/main" id="{64B6BD59-EE02-4DE5-99A6-C9D843F23556}"/>
                </a:ext>
              </a:extLst>
            </p:cNvPr>
            <p:cNvSpPr txBox="1"/>
            <p:nvPr/>
          </p:nvSpPr>
          <p:spPr>
            <a:xfrm>
              <a:off x="1888191" y="4431871"/>
              <a:ext cx="125034"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44" name="TextBox 43">
              <a:extLst>
                <a:ext uri="{FF2B5EF4-FFF2-40B4-BE49-F238E27FC236}">
                  <a16:creationId xmlns:a16="http://schemas.microsoft.com/office/drawing/2014/main" id="{2ED4E526-E5D3-4E89-ACC8-8A6A6EDAF479}"/>
                </a:ext>
              </a:extLst>
            </p:cNvPr>
            <p:cNvSpPr txBox="1"/>
            <p:nvPr/>
          </p:nvSpPr>
          <p:spPr>
            <a:xfrm>
              <a:off x="8359523" y="3971369"/>
              <a:ext cx="182742"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45" name="TextBox 44">
              <a:extLst>
                <a:ext uri="{FF2B5EF4-FFF2-40B4-BE49-F238E27FC236}">
                  <a16:creationId xmlns:a16="http://schemas.microsoft.com/office/drawing/2014/main" id="{841EC36B-05DF-4A4B-952E-2B64F95D652E}"/>
                </a:ext>
              </a:extLst>
            </p:cNvPr>
            <p:cNvSpPr txBox="1"/>
            <p:nvPr/>
          </p:nvSpPr>
          <p:spPr>
            <a:xfrm>
              <a:off x="8828354" y="4589986"/>
              <a:ext cx="182742"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46" name="TextBox 45">
              <a:extLst>
                <a:ext uri="{FF2B5EF4-FFF2-40B4-BE49-F238E27FC236}">
                  <a16:creationId xmlns:a16="http://schemas.microsoft.com/office/drawing/2014/main" id="{6674B6E6-5B06-4C04-8D15-705192BBEB9F}"/>
                </a:ext>
              </a:extLst>
            </p:cNvPr>
            <p:cNvSpPr txBox="1"/>
            <p:nvPr/>
          </p:nvSpPr>
          <p:spPr>
            <a:xfrm>
              <a:off x="8833211" y="2936835"/>
              <a:ext cx="182742"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47" name="TextBox 46">
              <a:extLst>
                <a:ext uri="{FF2B5EF4-FFF2-40B4-BE49-F238E27FC236}">
                  <a16:creationId xmlns:a16="http://schemas.microsoft.com/office/drawing/2014/main" id="{8116C951-F8B1-4128-9B34-23E333719F84}"/>
                </a:ext>
              </a:extLst>
            </p:cNvPr>
            <p:cNvSpPr txBox="1"/>
            <p:nvPr/>
          </p:nvSpPr>
          <p:spPr>
            <a:xfrm>
              <a:off x="9008539" y="5763669"/>
              <a:ext cx="847989" cy="369332"/>
            </a:xfrm>
            <a:prstGeom prst="rect">
              <a:avLst/>
            </a:prstGeom>
            <a:solidFill>
              <a:schemeClr val="bg1"/>
            </a:solidFill>
          </p:spPr>
          <p:txBody>
            <a:bodyPr wrap="none" lIns="0" tIns="0" rIns="0" bIns="0" rtlCol="0">
              <a:spAutoFit/>
            </a:bodyPr>
            <a:lstStyle/>
            <a:p>
              <a:pPr algn="l"/>
              <a:r>
                <a:rPr lang="en-US" sz="2400">
                  <a:solidFill>
                    <a:schemeClr val="bg1">
                      <a:lumMod val="50000"/>
                    </a:schemeClr>
                  </a:solidFill>
                  <a:latin typeface="#9Slide02 Tieu de rat dai 02" panose="020B0606020202050201" pitchFamily="34" charset="0"/>
                </a:rPr>
                <a:t>encoder</a:t>
              </a:r>
            </a:p>
          </p:txBody>
        </p:sp>
      </p:grpSp>
      <p:sp>
        <p:nvSpPr>
          <p:cNvPr id="49" name="TextBox 48">
            <a:extLst>
              <a:ext uri="{FF2B5EF4-FFF2-40B4-BE49-F238E27FC236}">
                <a16:creationId xmlns:a16="http://schemas.microsoft.com/office/drawing/2014/main" id="{BE45B336-2921-447F-ACD7-7AFD43498FEB}"/>
              </a:ext>
            </a:extLst>
          </p:cNvPr>
          <p:cNvSpPr txBox="1"/>
          <p:nvPr/>
        </p:nvSpPr>
        <p:spPr>
          <a:xfrm>
            <a:off x="1910860" y="2461901"/>
            <a:ext cx="1550104" cy="430887"/>
          </a:xfrm>
          <a:prstGeom prst="rect">
            <a:avLst/>
          </a:prstGeom>
          <a:noFill/>
        </p:spPr>
        <p:txBody>
          <a:bodyPr wrap="none" lIns="0" tIns="0" rIns="0" bIns="0" rtlCol="0">
            <a:spAutoFit/>
          </a:bodyPr>
          <a:lstStyle/>
          <a:p>
            <a:pPr algn="l"/>
            <a:r>
              <a:rPr lang="en-US" sz="2800">
                <a:solidFill>
                  <a:schemeClr val="bg1">
                    <a:lumMod val="50000"/>
                  </a:schemeClr>
                </a:solidFill>
                <a:latin typeface="#9Slide02 Tieu de rat dai 02" panose="020B0606020202050201" pitchFamily="34" charset="0"/>
                <a:ea typeface="#9Slide02 Noi dung rat dai" panose="02000000000000000000" pitchFamily="2" charset="0"/>
                <a:cs typeface="Times New Roman" panose="02020603050405020304" pitchFamily="18" charset="0"/>
              </a:rPr>
              <a:t>mô hình toán</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3CF61F6-5F78-4FC5-AC82-A6517675B082}"/>
                  </a:ext>
                </a:extLst>
              </p:cNvPr>
              <p:cNvSpPr txBox="1"/>
              <p:nvPr/>
            </p:nvSpPr>
            <p:spPr>
              <a:xfrm>
                <a:off x="229182" y="3718975"/>
                <a:ext cx="4915172" cy="2067233"/>
              </a:xfrm>
              <a:prstGeom prst="rect">
                <a:avLst/>
              </a:prstGeom>
              <a:noFill/>
            </p:spPr>
            <p:txBody>
              <a:bodyPr wrap="square">
                <a:spAutoFit/>
              </a:bodyPr>
              <a:lstStyle/>
              <a:p>
                <a:pPr algn="just">
                  <a:lnSpc>
                    <a:spcPct val="150000"/>
                  </a:lnSpc>
                </a:pPr>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Với </a:t>
                </a:r>
                <a14:m>
                  <m:oMath xmlns:m="http://schemas.openxmlformats.org/officeDocument/2006/math">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𝜔</m:t>
                    </m:r>
                    <m:d>
                      <m:dPr>
                        <m:ctrlPr>
                          <a:rPr lang="en-US" sz="22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𝑥</m:t>
                        </m:r>
                      </m:e>
                    </m:d>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oMath>
                </a14:m>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 vận tốc góc của Motor.</a:t>
                </a:r>
              </a:p>
              <a:p>
                <a:pPr algn="just">
                  <a:lnSpc>
                    <a:spcPct val="150000"/>
                  </a:lnSpc>
                </a:pPr>
                <a14:m>
                  <m:oMath xmlns:m="http://schemas.openxmlformats.org/officeDocument/2006/math">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𝑈</m:t>
                    </m:r>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oMath>
                </a14:m>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 : Giá trị PWM xuất ra và Umax = 100.</a:t>
                </a:r>
              </a:p>
              <a:p>
                <a:pPr algn="just">
                  <a:lnSpc>
                    <a:spcPct val="150000"/>
                  </a:lnSpc>
                </a:pPr>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K : Độ lợi.</a:t>
                </a:r>
              </a:p>
              <a:p>
                <a:pPr algn="just">
                  <a:lnSpc>
                    <a:spcPct val="150000"/>
                  </a:lnSpc>
                </a:pPr>
                <a14:m>
                  <m:oMath xmlns:m="http://schemas.openxmlformats.org/officeDocument/2006/math">
                    <m:sSub>
                      <m:sSubPr>
                        <m:ctrlPr>
                          <a:rPr lang="en-US" sz="22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𝜏</m:t>
                        </m:r>
                      </m:e>
                      <m:sub>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sub>
                    </m:sSub>
                  </m:oMath>
                </a14:m>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 Thời hằng.</a:t>
                </a:r>
              </a:p>
            </p:txBody>
          </p:sp>
        </mc:Choice>
        <mc:Fallback xmlns="">
          <p:sp>
            <p:nvSpPr>
              <p:cNvPr id="50" name="TextBox 49">
                <a:extLst>
                  <a:ext uri="{FF2B5EF4-FFF2-40B4-BE49-F238E27FC236}">
                    <a16:creationId xmlns:a16="http://schemas.microsoft.com/office/drawing/2014/main" id="{63CF61F6-5F78-4FC5-AC82-A6517675B082}"/>
                  </a:ext>
                </a:extLst>
              </p:cNvPr>
              <p:cNvSpPr txBox="1">
                <a:spLocks noRot="1" noChangeAspect="1" noMove="1" noResize="1" noEditPoints="1" noAdjustHandles="1" noChangeArrowheads="1" noChangeShapeType="1" noTextEdit="1"/>
              </p:cNvSpPr>
              <p:nvPr/>
            </p:nvSpPr>
            <p:spPr>
              <a:xfrm>
                <a:off x="229182" y="3718975"/>
                <a:ext cx="4915172" cy="2067233"/>
              </a:xfrm>
              <a:prstGeom prst="rect">
                <a:avLst/>
              </a:prstGeom>
              <a:blipFill>
                <a:blip r:embed="rId5"/>
                <a:stretch>
                  <a:fillRect l="-1613" b="-5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4598F56-84BD-4933-97C8-EBFF47FB5E3D}"/>
                  </a:ext>
                </a:extLst>
              </p:cNvPr>
              <p:cNvSpPr txBox="1"/>
              <p:nvPr/>
            </p:nvSpPr>
            <p:spPr>
              <a:xfrm>
                <a:off x="910857" y="3035707"/>
                <a:ext cx="3551822" cy="787139"/>
              </a:xfrm>
              <a:prstGeom prst="rect">
                <a:avLst/>
              </a:prstGeom>
              <a:noFill/>
            </p:spPr>
            <p:txBody>
              <a:bodyPr wrap="square">
                <a:spAutoFit/>
              </a:bodyPr>
              <a:lstStyle/>
              <a:p>
                <a14:m>
                  <m:oMath xmlns:m="http://schemas.openxmlformats.org/officeDocument/2006/math">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𝐺</m:t>
                    </m:r>
                    <m:d>
                      <m:d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e>
                    </m:d>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 </m:t>
                    </m:r>
                    <m:f>
                      <m:f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fPr>
                      <m:num>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𝜔</m:t>
                        </m:r>
                        <m:d>
                          <m:d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𝑥</m:t>
                            </m:r>
                          </m:e>
                        </m:d>
                      </m:num>
                      <m:den>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𝑈</m:t>
                        </m:r>
                        <m:d>
                          <m:d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e>
                        </m:d>
                      </m:den>
                    </m:f>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 </m:t>
                    </m:r>
                    <m:f>
                      <m:f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fPr>
                      <m:num>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𝐾</m:t>
                        </m:r>
                      </m:num>
                      <m:den>
                        <m:sSub>
                          <m:sSub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𝜏</m:t>
                            </m:r>
                          </m:e>
                          <m:sub>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sub>
                        </m:sSub>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+1</m:t>
                        </m:r>
                      </m:den>
                    </m:f>
                  </m:oMath>
                </a14:m>
                <a:r>
                  <a:rPr lang="en-US" sz="2400"/>
                  <a:t> </a:t>
                </a:r>
              </a:p>
            </p:txBody>
          </p:sp>
        </mc:Choice>
        <mc:Fallback xmlns="">
          <p:sp>
            <p:nvSpPr>
              <p:cNvPr id="52" name="TextBox 51">
                <a:extLst>
                  <a:ext uri="{FF2B5EF4-FFF2-40B4-BE49-F238E27FC236}">
                    <a16:creationId xmlns:a16="http://schemas.microsoft.com/office/drawing/2014/main" id="{24598F56-84BD-4933-97C8-EBFF47FB5E3D}"/>
                  </a:ext>
                </a:extLst>
              </p:cNvPr>
              <p:cNvSpPr txBox="1">
                <a:spLocks noRot="1" noChangeAspect="1" noMove="1" noResize="1" noEditPoints="1" noAdjustHandles="1" noChangeArrowheads="1" noChangeShapeType="1" noTextEdit="1"/>
              </p:cNvSpPr>
              <p:nvPr/>
            </p:nvSpPr>
            <p:spPr>
              <a:xfrm>
                <a:off x="910857" y="3035707"/>
                <a:ext cx="3551822" cy="787139"/>
              </a:xfrm>
              <a:prstGeom prst="rect">
                <a:avLst/>
              </a:prstGeom>
              <a:blipFill>
                <a:blip r:embed="rId6"/>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B47596AF-99D8-4F73-A67B-7511AF5C0AE2}"/>
              </a:ext>
            </a:extLst>
          </p:cNvPr>
          <p:cNvCxnSpPr/>
          <p:nvPr/>
        </p:nvCxnSpPr>
        <p:spPr>
          <a:xfrm>
            <a:off x="5143498" y="2573040"/>
            <a:ext cx="0" cy="3325955"/>
          </a:xfrm>
          <a:prstGeom prst="line">
            <a:avLst/>
          </a:prstGeom>
          <a:ln w="76200">
            <a:solidFill>
              <a:srgbClr val="48CFAD"/>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B7D3EA6-440F-4114-B919-99D27BEE2565}"/>
              </a:ext>
            </a:extLst>
          </p:cNvPr>
          <p:cNvSpPr txBox="1"/>
          <p:nvPr/>
        </p:nvSpPr>
        <p:spPr>
          <a:xfrm>
            <a:off x="5502934" y="2604820"/>
            <a:ext cx="1631857" cy="430887"/>
          </a:xfrm>
          <a:prstGeom prst="rect">
            <a:avLst/>
          </a:prstGeom>
          <a:noFill/>
        </p:spPr>
        <p:txBody>
          <a:bodyPr wrap="none" lIns="0" tIns="0" rIns="0" bIns="0" rtlCol="0">
            <a:spAutoFit/>
          </a:bodyPr>
          <a:lstStyle/>
          <a:p>
            <a:pPr algn="l"/>
            <a:r>
              <a:rPr lang="en-US" sz="2800">
                <a:solidFill>
                  <a:schemeClr val="bg1">
                    <a:lumMod val="50000"/>
                  </a:schemeClr>
                </a:solidFill>
                <a:latin typeface="#9Slide02 Tieu de rat dai 02" panose="020B0606020202050201" pitchFamily="34" charset="0"/>
                <a:ea typeface="#9Slide02 Noi dung rat dai" panose="02000000000000000000" pitchFamily="2" charset="0"/>
                <a:cs typeface="Times New Roman" panose="02020603050405020304" pitchFamily="18" charset="0"/>
              </a:rPr>
              <a:t>PI controller</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6779BE3-2847-404E-923E-339C16A2AC46}"/>
                  </a:ext>
                </a:extLst>
              </p:cNvPr>
              <p:cNvSpPr txBox="1"/>
              <p:nvPr/>
            </p:nvSpPr>
            <p:spPr>
              <a:xfrm>
                <a:off x="5581629" y="3110890"/>
                <a:ext cx="1948260" cy="1296445"/>
              </a:xfrm>
              <a:prstGeom prst="rect">
                <a:avLst/>
              </a:prstGeom>
              <a:noFill/>
            </p:spPr>
            <p:txBody>
              <a:bodyPr wrap="square">
                <a:spAutoFit/>
              </a:bodyPr>
              <a:lstStyle/>
              <a:p>
                <a:pPr algn="just">
                  <a:lnSpc>
                    <a:spcPct val="150000"/>
                  </a:lnSpc>
                </a:pPr>
                <a14:m>
                  <m:oMath xmlns:m="http://schemas.openxmlformats.org/officeDocument/2006/math">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𝐺</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𝑐</m:t>
                        </m:r>
                      </m:sub>
                    </m:s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𝐾</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𝑝</m:t>
                        </m:r>
                      </m:sub>
                    </m:s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f>
                      <m:f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fPr>
                      <m:num>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𝐾</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𝐼</m:t>
                            </m:r>
                          </m:sub>
                        </m:sSub>
                      </m:num>
                      <m:den>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den>
                    </m:f>
                  </m:oMath>
                </a14:m>
                <a:r>
                  <a:rPr lang="en-US">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 </a:t>
                </a:r>
              </a:p>
              <a:p>
                <a:pPr algn="just">
                  <a:lnSpc>
                    <a:spcPct val="150000"/>
                  </a:lnSpc>
                </a:pPr>
                <a14:m>
                  <m:oMath xmlns:m="http://schemas.openxmlformats.org/officeDocument/2006/math">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𝐺</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𝑐</m:t>
                        </m:r>
                      </m:sub>
                    </m:s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𝐾</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𝑐</m:t>
                        </m:r>
                      </m:sub>
                    </m:sSub>
                    <m:d>
                      <m:d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1+</m:t>
                        </m:r>
                        <m:f>
                          <m:f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fPr>
                          <m:num>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1</m:t>
                            </m:r>
                          </m:num>
                          <m:den>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𝜏</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𝐼</m:t>
                                </m:r>
                              </m:sub>
                            </m:s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den>
                        </m:f>
                      </m:e>
                    </m:d>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  </m:t>
                    </m:r>
                  </m:oMath>
                </a14:m>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p>
            </p:txBody>
          </p:sp>
        </mc:Choice>
        <mc:Fallback xmlns="">
          <p:sp>
            <p:nvSpPr>
              <p:cNvPr id="55" name="TextBox 54">
                <a:extLst>
                  <a:ext uri="{FF2B5EF4-FFF2-40B4-BE49-F238E27FC236}">
                    <a16:creationId xmlns:a16="http://schemas.microsoft.com/office/drawing/2014/main" id="{56779BE3-2847-404E-923E-339C16A2AC46}"/>
                  </a:ext>
                </a:extLst>
              </p:cNvPr>
              <p:cNvSpPr txBox="1">
                <a:spLocks noRot="1" noChangeAspect="1" noMove="1" noResize="1" noEditPoints="1" noAdjustHandles="1" noChangeArrowheads="1" noChangeShapeType="1" noTextEdit="1"/>
              </p:cNvSpPr>
              <p:nvPr/>
            </p:nvSpPr>
            <p:spPr>
              <a:xfrm>
                <a:off x="5581629" y="3110890"/>
                <a:ext cx="1948260" cy="1296445"/>
              </a:xfrm>
              <a:prstGeom prst="rect">
                <a:avLst/>
              </a:prstGeom>
              <a:blipFill>
                <a:blip r:embed="rId7"/>
                <a:stretch>
                  <a:fillRect/>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E72142F5-94E4-459F-983E-89575EA12C5A}"/>
              </a:ext>
            </a:extLst>
          </p:cNvPr>
          <p:cNvCxnSpPr/>
          <p:nvPr/>
        </p:nvCxnSpPr>
        <p:spPr>
          <a:xfrm>
            <a:off x="7620000" y="2573040"/>
            <a:ext cx="0" cy="3325955"/>
          </a:xfrm>
          <a:prstGeom prst="line">
            <a:avLst/>
          </a:prstGeom>
          <a:ln w="76200">
            <a:solidFill>
              <a:srgbClr val="48CFAD"/>
            </a:solidFill>
          </a:ln>
        </p:spPr>
        <p:style>
          <a:lnRef idx="1">
            <a:schemeClr val="accent1"/>
          </a:lnRef>
          <a:fillRef idx="0">
            <a:schemeClr val="accent1"/>
          </a:fillRef>
          <a:effectRef idx="0">
            <a:schemeClr val="accent1"/>
          </a:effectRef>
          <a:fontRef idx="minor">
            <a:schemeClr val="tx1"/>
          </a:fontRef>
        </p:style>
      </p:cxnSp>
      <p:pic>
        <p:nvPicPr>
          <p:cNvPr id="57" name="Picture 56" descr="Table&#10;&#10;Description automatically generated">
            <a:extLst>
              <a:ext uri="{FF2B5EF4-FFF2-40B4-BE49-F238E27FC236}">
                <a16:creationId xmlns:a16="http://schemas.microsoft.com/office/drawing/2014/main" id="{D07FE350-6980-41BF-B50A-05BD8FBF3369}"/>
              </a:ext>
            </a:extLst>
          </p:cNvPr>
          <p:cNvPicPr/>
          <p:nvPr/>
        </p:nvPicPr>
        <p:blipFill>
          <a:blip r:embed="rId8"/>
          <a:stretch>
            <a:fillRect/>
          </a:stretch>
        </p:blipFill>
        <p:spPr>
          <a:xfrm>
            <a:off x="7764072" y="2448258"/>
            <a:ext cx="4227837" cy="2683310"/>
          </a:xfrm>
          <a:prstGeom prst="rect">
            <a:avLst/>
          </a:prstGeom>
        </p:spPr>
      </p:pic>
    </p:spTree>
    <p:extLst>
      <p:ext uri="{BB962C8B-B14F-4D97-AF65-F5344CB8AC3E}">
        <p14:creationId xmlns:p14="http://schemas.microsoft.com/office/powerpoint/2010/main" val="4063108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sp>
        <p:nvSpPr>
          <p:cNvPr id="17" name="TextBox 16">
            <a:extLst>
              <a:ext uri="{FF2B5EF4-FFF2-40B4-BE49-F238E27FC236}">
                <a16:creationId xmlns:a16="http://schemas.microsoft.com/office/drawing/2014/main" id="{FD7C9D53-8F4E-47CF-801E-575A03A77971}"/>
              </a:ext>
            </a:extLst>
          </p:cNvPr>
          <p:cNvSpPr txBox="1"/>
          <p:nvPr/>
        </p:nvSpPr>
        <p:spPr>
          <a:xfrm>
            <a:off x="1293633" y="1681952"/>
            <a:ext cx="510716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xây dỰng giải thuật điều khiển</a:t>
            </a:r>
          </a:p>
        </p:txBody>
      </p:sp>
      <p:sp>
        <p:nvSpPr>
          <p:cNvPr id="12" name="TextBox 11">
            <a:extLst>
              <a:ext uri="{FF2B5EF4-FFF2-40B4-BE49-F238E27FC236}">
                <a16:creationId xmlns:a16="http://schemas.microsoft.com/office/drawing/2014/main" id="{6277CA3D-25F8-4D27-BCFA-5493F0A9BEA0}"/>
              </a:ext>
            </a:extLst>
          </p:cNvPr>
          <p:cNvSpPr txBox="1"/>
          <p:nvPr/>
        </p:nvSpPr>
        <p:spPr>
          <a:xfrm>
            <a:off x="6400800" y="1681951"/>
            <a:ext cx="4791376" cy="615553"/>
          </a:xfrm>
          <a:prstGeom prst="rect">
            <a:avLst/>
          </a:prstGeom>
          <a:noFill/>
        </p:spPr>
        <p:txBody>
          <a:bodyPr wrap="none" lIns="0" tIns="0" rIns="0" bIns="0" rtlCol="0">
            <a:spAutoFit/>
          </a:bodyPr>
          <a:lstStyle/>
          <a:p>
            <a:pPr algn="l"/>
            <a:r>
              <a:rPr lang="en-US" sz="4000">
                <a:solidFill>
                  <a:srgbClr val="2BA687"/>
                </a:solidFill>
                <a:latin typeface="#9Slide02 Tieu de rat dai 02" panose="020B0606020202050201" pitchFamily="34" charset="0"/>
              </a:rPr>
              <a:t>: điều khiển động cơ bằng PID</a:t>
            </a:r>
          </a:p>
        </p:txBody>
      </p:sp>
      <p:sp>
        <p:nvSpPr>
          <p:cNvPr id="49" name="TextBox 48">
            <a:extLst>
              <a:ext uri="{FF2B5EF4-FFF2-40B4-BE49-F238E27FC236}">
                <a16:creationId xmlns:a16="http://schemas.microsoft.com/office/drawing/2014/main" id="{BE45B336-2921-447F-ACD7-7AFD43498FEB}"/>
              </a:ext>
            </a:extLst>
          </p:cNvPr>
          <p:cNvSpPr txBox="1"/>
          <p:nvPr/>
        </p:nvSpPr>
        <p:spPr>
          <a:xfrm>
            <a:off x="14630400" y="2461901"/>
            <a:ext cx="1550104" cy="430887"/>
          </a:xfrm>
          <a:prstGeom prst="rect">
            <a:avLst/>
          </a:prstGeom>
          <a:noFill/>
        </p:spPr>
        <p:txBody>
          <a:bodyPr wrap="none" lIns="0" tIns="0" rIns="0" bIns="0" rtlCol="0">
            <a:spAutoFit/>
          </a:bodyPr>
          <a:lstStyle/>
          <a:p>
            <a:pPr algn="l"/>
            <a:r>
              <a:rPr lang="en-US" sz="2800">
                <a:solidFill>
                  <a:schemeClr val="bg1">
                    <a:lumMod val="50000"/>
                  </a:schemeClr>
                </a:solidFill>
                <a:latin typeface="#9Slide02 Tieu de rat dai 02" panose="020B0606020202050201" pitchFamily="34" charset="0"/>
                <a:ea typeface="#9Slide02 Noi dung rat dai" panose="02000000000000000000" pitchFamily="2" charset="0"/>
                <a:cs typeface="Times New Roman" panose="02020603050405020304" pitchFamily="18" charset="0"/>
              </a:rPr>
              <a:t>mô hình toán</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3CF61F6-5F78-4FC5-AC82-A6517675B082}"/>
                  </a:ext>
                </a:extLst>
              </p:cNvPr>
              <p:cNvSpPr txBox="1"/>
              <p:nvPr/>
            </p:nvSpPr>
            <p:spPr>
              <a:xfrm>
                <a:off x="12948722" y="3718975"/>
                <a:ext cx="4915172" cy="2067233"/>
              </a:xfrm>
              <a:prstGeom prst="rect">
                <a:avLst/>
              </a:prstGeom>
              <a:noFill/>
            </p:spPr>
            <p:txBody>
              <a:bodyPr wrap="square">
                <a:spAutoFit/>
              </a:bodyPr>
              <a:lstStyle/>
              <a:p>
                <a:pPr algn="just">
                  <a:lnSpc>
                    <a:spcPct val="150000"/>
                  </a:lnSpc>
                </a:pPr>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Với </a:t>
                </a:r>
                <a14:m>
                  <m:oMath xmlns:m="http://schemas.openxmlformats.org/officeDocument/2006/math">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𝜔</m:t>
                    </m:r>
                    <m:d>
                      <m:dPr>
                        <m:ctrlPr>
                          <a:rPr lang="en-US" sz="22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𝑥</m:t>
                        </m:r>
                      </m:e>
                    </m:d>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oMath>
                </a14:m>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 vận tốc góc của Motor.</a:t>
                </a:r>
              </a:p>
              <a:p>
                <a:pPr algn="just">
                  <a:lnSpc>
                    <a:spcPct val="150000"/>
                  </a:lnSpc>
                </a:pPr>
                <a14:m>
                  <m:oMath xmlns:m="http://schemas.openxmlformats.org/officeDocument/2006/math">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𝑈</m:t>
                    </m:r>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oMath>
                </a14:m>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 : Giá trị PWM xuất ra và Umax = 100.</a:t>
                </a:r>
              </a:p>
              <a:p>
                <a:pPr algn="just">
                  <a:lnSpc>
                    <a:spcPct val="150000"/>
                  </a:lnSpc>
                </a:pPr>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K : Độ lợi.</a:t>
                </a:r>
              </a:p>
              <a:p>
                <a:pPr algn="just">
                  <a:lnSpc>
                    <a:spcPct val="150000"/>
                  </a:lnSpc>
                </a:pPr>
                <a14:m>
                  <m:oMath xmlns:m="http://schemas.openxmlformats.org/officeDocument/2006/math">
                    <m:sSub>
                      <m:sSubPr>
                        <m:ctrlPr>
                          <a:rPr lang="en-US" sz="22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𝜏</m:t>
                        </m:r>
                      </m:e>
                      <m:sub>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sub>
                    </m:sSub>
                  </m:oMath>
                </a14:m>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 Thời hằng.</a:t>
                </a:r>
              </a:p>
            </p:txBody>
          </p:sp>
        </mc:Choice>
        <mc:Fallback xmlns="">
          <p:sp>
            <p:nvSpPr>
              <p:cNvPr id="50" name="TextBox 49">
                <a:extLst>
                  <a:ext uri="{FF2B5EF4-FFF2-40B4-BE49-F238E27FC236}">
                    <a16:creationId xmlns:a16="http://schemas.microsoft.com/office/drawing/2014/main" id="{63CF61F6-5F78-4FC5-AC82-A6517675B082}"/>
                  </a:ext>
                </a:extLst>
              </p:cNvPr>
              <p:cNvSpPr txBox="1">
                <a:spLocks noRot="1" noChangeAspect="1" noMove="1" noResize="1" noEditPoints="1" noAdjustHandles="1" noChangeArrowheads="1" noChangeShapeType="1" noTextEdit="1"/>
              </p:cNvSpPr>
              <p:nvPr/>
            </p:nvSpPr>
            <p:spPr>
              <a:xfrm>
                <a:off x="12948722" y="3718975"/>
                <a:ext cx="4915172" cy="2067233"/>
              </a:xfrm>
              <a:prstGeom prst="rect">
                <a:avLst/>
              </a:prstGeom>
              <a:blipFill>
                <a:blip r:embed="rId2"/>
                <a:stretch>
                  <a:fillRect l="-1613" b="-5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4598F56-84BD-4933-97C8-EBFF47FB5E3D}"/>
                  </a:ext>
                </a:extLst>
              </p:cNvPr>
              <p:cNvSpPr txBox="1"/>
              <p:nvPr/>
            </p:nvSpPr>
            <p:spPr>
              <a:xfrm>
                <a:off x="13630397" y="3035707"/>
                <a:ext cx="3551822" cy="787139"/>
              </a:xfrm>
              <a:prstGeom prst="rect">
                <a:avLst/>
              </a:prstGeom>
              <a:noFill/>
            </p:spPr>
            <p:txBody>
              <a:bodyPr wrap="square">
                <a:spAutoFit/>
              </a:bodyPr>
              <a:lstStyle/>
              <a:p>
                <a14:m>
                  <m:oMath xmlns:m="http://schemas.openxmlformats.org/officeDocument/2006/math">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𝐺</m:t>
                    </m:r>
                    <m:d>
                      <m:d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e>
                    </m:d>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 </m:t>
                    </m:r>
                    <m:f>
                      <m:f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fPr>
                      <m:num>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𝜔</m:t>
                        </m:r>
                        <m:d>
                          <m:d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𝑥</m:t>
                            </m:r>
                          </m:e>
                        </m:d>
                      </m:num>
                      <m:den>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𝑈</m:t>
                        </m:r>
                        <m:d>
                          <m:d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e>
                        </m:d>
                      </m:den>
                    </m:f>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 </m:t>
                    </m:r>
                    <m:f>
                      <m:f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fPr>
                      <m:num>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𝐾</m:t>
                        </m:r>
                      </m:num>
                      <m:den>
                        <m:sSub>
                          <m:sSub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𝜏</m:t>
                            </m:r>
                          </m:e>
                          <m:sub>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sub>
                        </m:sSub>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+1</m:t>
                        </m:r>
                      </m:den>
                    </m:f>
                  </m:oMath>
                </a14:m>
                <a:r>
                  <a:rPr lang="en-US" sz="2400"/>
                  <a:t> </a:t>
                </a:r>
              </a:p>
            </p:txBody>
          </p:sp>
        </mc:Choice>
        <mc:Fallback xmlns="">
          <p:sp>
            <p:nvSpPr>
              <p:cNvPr id="52" name="TextBox 51">
                <a:extLst>
                  <a:ext uri="{FF2B5EF4-FFF2-40B4-BE49-F238E27FC236}">
                    <a16:creationId xmlns:a16="http://schemas.microsoft.com/office/drawing/2014/main" id="{24598F56-84BD-4933-97C8-EBFF47FB5E3D}"/>
                  </a:ext>
                </a:extLst>
              </p:cNvPr>
              <p:cNvSpPr txBox="1">
                <a:spLocks noRot="1" noChangeAspect="1" noMove="1" noResize="1" noEditPoints="1" noAdjustHandles="1" noChangeArrowheads="1" noChangeShapeType="1" noTextEdit="1"/>
              </p:cNvSpPr>
              <p:nvPr/>
            </p:nvSpPr>
            <p:spPr>
              <a:xfrm>
                <a:off x="13630397" y="3035707"/>
                <a:ext cx="3551822" cy="787139"/>
              </a:xfrm>
              <a:prstGeom prst="rect">
                <a:avLst/>
              </a:prstGeom>
              <a:blipFill>
                <a:blip r:embed="rId3"/>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B47596AF-99D8-4F73-A67B-7511AF5C0AE2}"/>
              </a:ext>
            </a:extLst>
          </p:cNvPr>
          <p:cNvCxnSpPr/>
          <p:nvPr/>
        </p:nvCxnSpPr>
        <p:spPr>
          <a:xfrm>
            <a:off x="17863038" y="2573040"/>
            <a:ext cx="0" cy="3325955"/>
          </a:xfrm>
          <a:prstGeom prst="line">
            <a:avLst/>
          </a:prstGeom>
          <a:ln w="76200">
            <a:solidFill>
              <a:srgbClr val="48CFAD"/>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B7D3EA6-440F-4114-B919-99D27BEE2565}"/>
              </a:ext>
            </a:extLst>
          </p:cNvPr>
          <p:cNvSpPr txBox="1"/>
          <p:nvPr/>
        </p:nvSpPr>
        <p:spPr>
          <a:xfrm>
            <a:off x="18222474" y="2604820"/>
            <a:ext cx="1631857" cy="430887"/>
          </a:xfrm>
          <a:prstGeom prst="rect">
            <a:avLst/>
          </a:prstGeom>
          <a:noFill/>
        </p:spPr>
        <p:txBody>
          <a:bodyPr wrap="none" lIns="0" tIns="0" rIns="0" bIns="0" rtlCol="0">
            <a:spAutoFit/>
          </a:bodyPr>
          <a:lstStyle/>
          <a:p>
            <a:pPr algn="l"/>
            <a:r>
              <a:rPr lang="en-US" sz="2800">
                <a:solidFill>
                  <a:schemeClr val="bg1">
                    <a:lumMod val="50000"/>
                  </a:schemeClr>
                </a:solidFill>
                <a:latin typeface="#9Slide02 Tieu de rat dai 02" panose="020B0606020202050201" pitchFamily="34" charset="0"/>
                <a:ea typeface="#9Slide02 Noi dung rat dai" panose="02000000000000000000" pitchFamily="2" charset="0"/>
                <a:cs typeface="Times New Roman" panose="02020603050405020304" pitchFamily="18" charset="0"/>
              </a:rPr>
              <a:t>PI controller</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6779BE3-2847-404E-923E-339C16A2AC46}"/>
                  </a:ext>
                </a:extLst>
              </p:cNvPr>
              <p:cNvSpPr txBox="1"/>
              <p:nvPr/>
            </p:nvSpPr>
            <p:spPr>
              <a:xfrm>
                <a:off x="18179874" y="3110890"/>
                <a:ext cx="2069555" cy="1296445"/>
              </a:xfrm>
              <a:prstGeom prst="rect">
                <a:avLst/>
              </a:prstGeom>
              <a:noFill/>
            </p:spPr>
            <p:txBody>
              <a:bodyPr wrap="square">
                <a:spAutoFit/>
              </a:bodyPr>
              <a:lstStyle/>
              <a:p>
                <a:pPr algn="just">
                  <a:lnSpc>
                    <a:spcPct val="150000"/>
                  </a:lnSpc>
                </a:pPr>
                <a14:m>
                  <m:oMath xmlns:m="http://schemas.openxmlformats.org/officeDocument/2006/math">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𝐺</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𝑐</m:t>
                        </m:r>
                      </m:sub>
                    </m:s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𝐾</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𝑝</m:t>
                        </m:r>
                      </m:sub>
                    </m:s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f>
                      <m:f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fPr>
                      <m:num>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𝐾</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𝐼</m:t>
                            </m:r>
                          </m:sub>
                        </m:sSub>
                      </m:num>
                      <m:den>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den>
                    </m:f>
                  </m:oMath>
                </a14:m>
                <a:r>
                  <a:rPr lang="en-US">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 </a:t>
                </a:r>
              </a:p>
              <a:p>
                <a:pPr algn="just">
                  <a:lnSpc>
                    <a:spcPct val="150000"/>
                  </a:lnSpc>
                </a:pPr>
                <a14:m>
                  <m:oMath xmlns:m="http://schemas.openxmlformats.org/officeDocument/2006/math">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𝐺</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𝑐</m:t>
                        </m:r>
                      </m:sub>
                    </m:s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𝐾</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𝑐</m:t>
                        </m:r>
                      </m:sub>
                    </m:sSub>
                    <m:d>
                      <m:d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1+</m:t>
                        </m:r>
                        <m:f>
                          <m:f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fPr>
                          <m:num>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1</m:t>
                            </m:r>
                          </m:num>
                          <m:den>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𝜏</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𝐼</m:t>
                                </m:r>
                              </m:sub>
                            </m:s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den>
                        </m:f>
                      </m:e>
                    </m:d>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  </m:t>
                    </m:r>
                  </m:oMath>
                </a14:m>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p>
            </p:txBody>
          </p:sp>
        </mc:Choice>
        <mc:Fallback xmlns="">
          <p:sp>
            <p:nvSpPr>
              <p:cNvPr id="55" name="TextBox 54">
                <a:extLst>
                  <a:ext uri="{FF2B5EF4-FFF2-40B4-BE49-F238E27FC236}">
                    <a16:creationId xmlns:a16="http://schemas.microsoft.com/office/drawing/2014/main" id="{56779BE3-2847-404E-923E-339C16A2AC46}"/>
                  </a:ext>
                </a:extLst>
              </p:cNvPr>
              <p:cNvSpPr txBox="1">
                <a:spLocks noRot="1" noChangeAspect="1" noMove="1" noResize="1" noEditPoints="1" noAdjustHandles="1" noChangeArrowheads="1" noChangeShapeType="1" noTextEdit="1"/>
              </p:cNvSpPr>
              <p:nvPr/>
            </p:nvSpPr>
            <p:spPr>
              <a:xfrm>
                <a:off x="18179874" y="3110890"/>
                <a:ext cx="2069555" cy="1296445"/>
              </a:xfrm>
              <a:prstGeom prst="rect">
                <a:avLst/>
              </a:prstGeom>
              <a:blipFill>
                <a:blip r:embed="rId4"/>
                <a:stretch>
                  <a:fillRect/>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E72142F5-94E4-459F-983E-89575EA12C5A}"/>
              </a:ext>
            </a:extLst>
          </p:cNvPr>
          <p:cNvCxnSpPr/>
          <p:nvPr/>
        </p:nvCxnSpPr>
        <p:spPr>
          <a:xfrm>
            <a:off x="20339540" y="2573040"/>
            <a:ext cx="0" cy="3325955"/>
          </a:xfrm>
          <a:prstGeom prst="line">
            <a:avLst/>
          </a:prstGeom>
          <a:ln w="76200">
            <a:solidFill>
              <a:srgbClr val="48CFAD"/>
            </a:solidFill>
          </a:ln>
        </p:spPr>
        <p:style>
          <a:lnRef idx="1">
            <a:schemeClr val="accent1"/>
          </a:lnRef>
          <a:fillRef idx="0">
            <a:schemeClr val="accent1"/>
          </a:fillRef>
          <a:effectRef idx="0">
            <a:schemeClr val="accent1"/>
          </a:effectRef>
          <a:fontRef idx="minor">
            <a:schemeClr val="tx1"/>
          </a:fontRef>
        </p:style>
      </p:cxnSp>
      <p:pic>
        <p:nvPicPr>
          <p:cNvPr id="57" name="Picture 56" descr="Table&#10;&#10;Description automatically generated">
            <a:extLst>
              <a:ext uri="{FF2B5EF4-FFF2-40B4-BE49-F238E27FC236}">
                <a16:creationId xmlns:a16="http://schemas.microsoft.com/office/drawing/2014/main" id="{D07FE350-6980-41BF-B50A-05BD8FBF3369}"/>
              </a:ext>
            </a:extLst>
          </p:cNvPr>
          <p:cNvPicPr/>
          <p:nvPr/>
        </p:nvPicPr>
        <p:blipFill>
          <a:blip r:embed="rId5"/>
          <a:stretch>
            <a:fillRect/>
          </a:stretch>
        </p:blipFill>
        <p:spPr>
          <a:xfrm>
            <a:off x="20483612" y="2448258"/>
            <a:ext cx="4227837" cy="2683310"/>
          </a:xfrm>
          <a:prstGeom prst="rect">
            <a:avLst/>
          </a:prstGeom>
        </p:spPr>
      </p:pic>
      <p:pic>
        <p:nvPicPr>
          <p:cNvPr id="10" name="Picture 9">
            <a:extLst>
              <a:ext uri="{FF2B5EF4-FFF2-40B4-BE49-F238E27FC236}">
                <a16:creationId xmlns:a16="http://schemas.microsoft.com/office/drawing/2014/main" id="{FD728EA5-1DC5-4036-8824-506F86813C79}"/>
              </a:ext>
            </a:extLst>
          </p:cNvPr>
          <p:cNvPicPr>
            <a:picLocks noChangeAspect="1"/>
          </p:cNvPicPr>
          <p:nvPr/>
        </p:nvPicPr>
        <p:blipFill>
          <a:blip r:embed="rId6"/>
          <a:stretch>
            <a:fillRect/>
          </a:stretch>
        </p:blipFill>
        <p:spPr>
          <a:xfrm>
            <a:off x="559555" y="2508138"/>
            <a:ext cx="5306165" cy="3505689"/>
          </a:xfrm>
          <a:prstGeom prst="rect">
            <a:avLst/>
          </a:prstGeom>
        </p:spPr>
      </p:pic>
      <p:pic>
        <p:nvPicPr>
          <p:cNvPr id="14" name="Picture 13">
            <a:extLst>
              <a:ext uri="{FF2B5EF4-FFF2-40B4-BE49-F238E27FC236}">
                <a16:creationId xmlns:a16="http://schemas.microsoft.com/office/drawing/2014/main" id="{C4338136-1C02-4937-BF82-3E02C9F84AEB}"/>
              </a:ext>
            </a:extLst>
          </p:cNvPr>
          <p:cNvPicPr>
            <a:picLocks noChangeAspect="1"/>
          </p:cNvPicPr>
          <p:nvPr/>
        </p:nvPicPr>
        <p:blipFill>
          <a:blip r:embed="rId7"/>
          <a:stretch>
            <a:fillRect/>
          </a:stretch>
        </p:blipFill>
        <p:spPr>
          <a:xfrm>
            <a:off x="6097336" y="2508138"/>
            <a:ext cx="5363323" cy="3724795"/>
          </a:xfrm>
          <a:prstGeom prst="rect">
            <a:avLst/>
          </a:prstGeom>
        </p:spPr>
      </p:pic>
      <p:sp>
        <p:nvSpPr>
          <p:cNvPr id="67" name="Rectangle: Rounded Corners 66">
            <a:extLst>
              <a:ext uri="{FF2B5EF4-FFF2-40B4-BE49-F238E27FC236}">
                <a16:creationId xmlns:a16="http://schemas.microsoft.com/office/drawing/2014/main" id="{E71F7162-B225-4067-B2F5-A007AF9180B4}"/>
              </a:ext>
            </a:extLst>
          </p:cNvPr>
          <p:cNvSpPr/>
          <p:nvPr/>
        </p:nvSpPr>
        <p:spPr>
          <a:xfrm>
            <a:off x="-6651875" y="500742"/>
            <a:ext cx="5410200" cy="970576"/>
          </a:xfrm>
          <a:prstGeom prst="roundRect">
            <a:avLst>
              <a:gd name="adj" fmla="val 50000"/>
            </a:avLst>
          </a:prstGeom>
          <a:solidFill>
            <a:schemeClr val="bg1"/>
          </a:solidFill>
          <a:ln w="57150">
            <a:solidFill>
              <a:srgbClr val="79B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FEC21CF-D8A3-41FD-B5B3-44D79AA22508}"/>
              </a:ext>
            </a:extLst>
          </p:cNvPr>
          <p:cNvSpPr/>
          <p:nvPr/>
        </p:nvSpPr>
        <p:spPr>
          <a:xfrm>
            <a:off x="-6564723" y="627693"/>
            <a:ext cx="713888" cy="713888"/>
          </a:xfrm>
          <a:prstGeom prst="ellipse">
            <a:avLst/>
          </a:prstGeom>
          <a:solidFill>
            <a:schemeClr val="accent3">
              <a:lumMod val="75000"/>
            </a:schemeClr>
          </a:solidFill>
          <a:ln>
            <a:solidFill>
              <a:srgbClr val="79B83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8C48983-1AED-48C5-AC02-94CCB7C193D6}"/>
              </a:ext>
            </a:extLst>
          </p:cNvPr>
          <p:cNvSpPr/>
          <p:nvPr/>
        </p:nvSpPr>
        <p:spPr>
          <a:xfrm>
            <a:off x="-6500688" y="691728"/>
            <a:ext cx="585817" cy="585817"/>
          </a:xfrm>
          <a:prstGeom prst="ellipse">
            <a:avLst/>
          </a:prstGeom>
          <a:solidFill>
            <a:schemeClr val="bg1"/>
          </a:solidFill>
          <a:ln>
            <a:solidFill>
              <a:srgbClr val="79B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79B835"/>
                </a:solidFill>
                <a:latin typeface="#9Slide02 Tieu de rat dai 01" panose="02000000000000000000" pitchFamily="2" charset="0"/>
                <a:ea typeface="#9Slide02 Tieu de rat dai 01" panose="02000000000000000000" pitchFamily="2" charset="0"/>
              </a:rPr>
              <a:t>4</a:t>
            </a:r>
          </a:p>
        </p:txBody>
      </p:sp>
      <p:sp>
        <p:nvSpPr>
          <p:cNvPr id="70" name="TextBox 69">
            <a:extLst>
              <a:ext uri="{FF2B5EF4-FFF2-40B4-BE49-F238E27FC236}">
                <a16:creationId xmlns:a16="http://schemas.microsoft.com/office/drawing/2014/main" id="{F96A42B3-5E10-4ED1-BADC-DCE1ACCFD27F}"/>
              </a:ext>
            </a:extLst>
          </p:cNvPr>
          <p:cNvSpPr txBox="1"/>
          <p:nvPr/>
        </p:nvSpPr>
        <p:spPr>
          <a:xfrm>
            <a:off x="-5748966" y="770587"/>
            <a:ext cx="4249561"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KẾT QUẢ KẾT LUẬN VÀ HƯỚNG PHÁT TRIỂN</a:t>
            </a:r>
          </a:p>
        </p:txBody>
      </p:sp>
      <p:sp>
        <p:nvSpPr>
          <p:cNvPr id="71" name="TextBox 70">
            <a:extLst>
              <a:ext uri="{FF2B5EF4-FFF2-40B4-BE49-F238E27FC236}">
                <a16:creationId xmlns:a16="http://schemas.microsoft.com/office/drawing/2014/main" id="{EDB0B615-A44E-4456-8A1D-C5508981371D}"/>
              </a:ext>
            </a:extLst>
          </p:cNvPr>
          <p:cNvSpPr txBox="1"/>
          <p:nvPr/>
        </p:nvSpPr>
        <p:spPr>
          <a:xfrm>
            <a:off x="-8213844" y="1678707"/>
            <a:ext cx="1468351"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kết luận</a:t>
            </a:r>
          </a:p>
        </p:txBody>
      </p:sp>
      <p:sp>
        <p:nvSpPr>
          <p:cNvPr id="72" name="TextBox 71">
            <a:extLst>
              <a:ext uri="{FF2B5EF4-FFF2-40B4-BE49-F238E27FC236}">
                <a16:creationId xmlns:a16="http://schemas.microsoft.com/office/drawing/2014/main" id="{D8845345-0897-4D40-83D1-4C5273EBCFFC}"/>
              </a:ext>
            </a:extLst>
          </p:cNvPr>
          <p:cNvSpPr txBox="1"/>
          <p:nvPr/>
        </p:nvSpPr>
        <p:spPr>
          <a:xfrm>
            <a:off x="-13270869" y="2667000"/>
            <a:ext cx="12109790" cy="2217017"/>
          </a:xfrm>
          <a:prstGeom prst="rect">
            <a:avLst/>
          </a:prstGeom>
          <a:noFill/>
        </p:spPr>
        <p:txBody>
          <a:bodyPr wrap="square">
            <a:spAutoFit/>
          </a:bodyPr>
          <a:lstStyle/>
          <a:p>
            <a:pPr algn="just">
              <a:lnSpc>
                <a:spcPct val="150000"/>
              </a:lnSpc>
            </a:pPr>
            <a:r>
              <a:rPr lang="en-US" sz="3200">
                <a:solidFill>
                  <a:schemeClr val="bg1">
                    <a:lumMod val="50000"/>
                  </a:schemeClr>
                </a:solidFill>
                <a:latin typeface="Cambria Math" panose="02040503050406030204" pitchFamily="18" charset="0"/>
              </a:rPr>
              <a:t>1. Hoàn thành việc gia công các chi tiết và lắp ráp hoàn thiện robot. </a:t>
            </a:r>
          </a:p>
          <a:p>
            <a:pPr algn="just">
              <a:lnSpc>
                <a:spcPct val="150000"/>
              </a:lnSpc>
            </a:pPr>
            <a:r>
              <a:rPr lang="en-US" sz="3200">
                <a:solidFill>
                  <a:schemeClr val="bg1">
                    <a:lumMod val="50000"/>
                  </a:schemeClr>
                </a:solidFill>
                <a:latin typeface="Cambria Math" panose="02040503050406030204" pitchFamily="18" charset="0"/>
              </a:rPr>
              <a:t>2. Thu được các giá trị mong muốn từ các ngoại vi. </a:t>
            </a:r>
          </a:p>
          <a:p>
            <a:pPr algn="just">
              <a:lnSpc>
                <a:spcPct val="150000"/>
              </a:lnSpc>
            </a:pPr>
            <a:r>
              <a:rPr lang="en-US" sz="3200">
                <a:solidFill>
                  <a:schemeClr val="bg1">
                    <a:lumMod val="50000"/>
                  </a:schemeClr>
                </a:solidFill>
                <a:latin typeface="Cambria Math" panose="02040503050406030204" pitchFamily="18" charset="0"/>
              </a:rPr>
              <a:t>3. Chưa thực nghiệm điều khiển trên robot.</a:t>
            </a:r>
          </a:p>
        </p:txBody>
      </p:sp>
    </p:spTree>
    <p:extLst>
      <p:ext uri="{BB962C8B-B14F-4D97-AF65-F5344CB8AC3E}">
        <p14:creationId xmlns:p14="http://schemas.microsoft.com/office/powerpoint/2010/main" val="1475813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sp>
        <p:nvSpPr>
          <p:cNvPr id="17" name="TextBox 16">
            <a:extLst>
              <a:ext uri="{FF2B5EF4-FFF2-40B4-BE49-F238E27FC236}">
                <a16:creationId xmlns:a16="http://schemas.microsoft.com/office/drawing/2014/main" id="{FD7C9D53-8F4E-47CF-801E-575A03A77971}"/>
              </a:ext>
            </a:extLst>
          </p:cNvPr>
          <p:cNvSpPr txBox="1"/>
          <p:nvPr/>
        </p:nvSpPr>
        <p:spPr>
          <a:xfrm>
            <a:off x="758553" y="1681952"/>
            <a:ext cx="510716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xây dỰng giải thuật điều khiển</a:t>
            </a:r>
          </a:p>
        </p:txBody>
      </p:sp>
      <p:sp>
        <p:nvSpPr>
          <p:cNvPr id="12" name="TextBox 11">
            <a:extLst>
              <a:ext uri="{FF2B5EF4-FFF2-40B4-BE49-F238E27FC236}">
                <a16:creationId xmlns:a16="http://schemas.microsoft.com/office/drawing/2014/main" id="{6277CA3D-25F8-4D27-BCFA-5493F0A9BEA0}"/>
              </a:ext>
            </a:extLst>
          </p:cNvPr>
          <p:cNvSpPr txBox="1"/>
          <p:nvPr/>
        </p:nvSpPr>
        <p:spPr>
          <a:xfrm>
            <a:off x="5865720" y="1681951"/>
            <a:ext cx="5966377" cy="615553"/>
          </a:xfrm>
          <a:prstGeom prst="rect">
            <a:avLst/>
          </a:prstGeom>
          <a:noFill/>
        </p:spPr>
        <p:txBody>
          <a:bodyPr wrap="none" lIns="0" tIns="0" rIns="0" bIns="0" rtlCol="0">
            <a:spAutoFit/>
          </a:bodyPr>
          <a:lstStyle/>
          <a:p>
            <a:pPr algn="l"/>
            <a:r>
              <a:rPr lang="en-US" sz="4000">
                <a:solidFill>
                  <a:srgbClr val="2BA687"/>
                </a:solidFill>
                <a:latin typeface="#9Slide02 Tieu de rat dai 02" panose="020B0606020202050201" pitchFamily="34" charset="0"/>
              </a:rPr>
              <a:t>: Giao tiếp giữa ESP8266 và aSmd300</a:t>
            </a:r>
          </a:p>
        </p:txBody>
      </p:sp>
      <p:pic>
        <p:nvPicPr>
          <p:cNvPr id="3" name="Picture 2">
            <a:extLst>
              <a:ext uri="{FF2B5EF4-FFF2-40B4-BE49-F238E27FC236}">
                <a16:creationId xmlns:a16="http://schemas.microsoft.com/office/drawing/2014/main" id="{66B7A6EB-0978-4B11-B28C-FAAED5A55F0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8056367" y="2535521"/>
            <a:ext cx="2908300" cy="3517368"/>
          </a:xfrm>
          <a:prstGeom prst="rect">
            <a:avLst/>
          </a:prstGeom>
        </p:spPr>
      </p:pic>
      <p:pic>
        <p:nvPicPr>
          <p:cNvPr id="27" name="Picture 2" descr="Module thu phát Wifi ESP8266 NodeMCU Lua CP2102 - Nshop">
            <a:extLst>
              <a:ext uri="{FF2B5EF4-FFF2-40B4-BE49-F238E27FC236}">
                <a16:creationId xmlns:a16="http://schemas.microsoft.com/office/drawing/2014/main" id="{8FF36D44-AD71-4354-9F9F-7A1FA233F2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60921"/>
            <a:ext cx="3199460" cy="319946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B210733-F6E7-4133-986A-17F5A8972618}"/>
              </a:ext>
            </a:extLst>
          </p:cNvPr>
          <p:cNvCxnSpPr>
            <a:cxnSpLocks/>
          </p:cNvCxnSpPr>
          <p:nvPr/>
        </p:nvCxnSpPr>
        <p:spPr>
          <a:xfrm>
            <a:off x="2819400" y="3276600"/>
            <a:ext cx="4724400"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305AF2F-BF75-4C31-943C-E617B830CB87}"/>
              </a:ext>
            </a:extLst>
          </p:cNvPr>
          <p:cNvCxnSpPr>
            <a:cxnSpLocks/>
          </p:cNvCxnSpPr>
          <p:nvPr/>
        </p:nvCxnSpPr>
        <p:spPr>
          <a:xfrm flipH="1">
            <a:off x="2819400" y="4800600"/>
            <a:ext cx="4724400"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8A71622-0CDE-4FB0-9C23-82C7DACDC8D1}"/>
              </a:ext>
            </a:extLst>
          </p:cNvPr>
          <p:cNvSpPr txBox="1"/>
          <p:nvPr/>
        </p:nvSpPr>
        <p:spPr>
          <a:xfrm>
            <a:off x="2135072" y="2957221"/>
            <a:ext cx="5665012" cy="246221"/>
          </a:xfrm>
          <a:prstGeom prst="rect">
            <a:avLst/>
          </a:prstGeom>
          <a:noFill/>
        </p:spPr>
        <p:txBody>
          <a:bodyPr wrap="none" lIns="0" tIns="0" rIns="0" bIns="0" rtlCol="0">
            <a:spAutoFit/>
          </a:bodyPr>
          <a:lstStyle/>
          <a:p>
            <a:pPr algn="l"/>
            <a:r>
              <a:rPr lang="en-US" sz="1600">
                <a:solidFill>
                  <a:schemeClr val="tx1">
                    <a:lumMod val="50000"/>
                    <a:lumOff val="50000"/>
                  </a:schemeClr>
                </a:solidFill>
              </a:rPr>
              <a:t>DataJson: {"DC1":"SpdVal1", "DC2":"SpdVal2", "DC3":"SpdVal3"}</a:t>
            </a:r>
          </a:p>
        </p:txBody>
      </p:sp>
      <p:sp>
        <p:nvSpPr>
          <p:cNvPr id="34" name="TextBox 33">
            <a:extLst>
              <a:ext uri="{FF2B5EF4-FFF2-40B4-BE49-F238E27FC236}">
                <a16:creationId xmlns:a16="http://schemas.microsoft.com/office/drawing/2014/main" id="{61467D03-AC65-46D0-9541-2175A6C2524A}"/>
              </a:ext>
            </a:extLst>
          </p:cNvPr>
          <p:cNvSpPr txBox="1"/>
          <p:nvPr/>
        </p:nvSpPr>
        <p:spPr>
          <a:xfrm>
            <a:off x="3745309" y="4391604"/>
            <a:ext cx="2757165" cy="246221"/>
          </a:xfrm>
          <a:prstGeom prst="rect">
            <a:avLst/>
          </a:prstGeom>
          <a:noFill/>
        </p:spPr>
        <p:txBody>
          <a:bodyPr wrap="none" lIns="0" tIns="0" rIns="0" bIns="0" rtlCol="0">
            <a:spAutoFit/>
          </a:bodyPr>
          <a:lstStyle/>
          <a:p>
            <a:pPr algn="l"/>
            <a:r>
              <a:rPr lang="en-US" sz="1600">
                <a:solidFill>
                  <a:schemeClr val="tx1">
                    <a:lumMod val="50000"/>
                    <a:lumOff val="50000"/>
                  </a:schemeClr>
                </a:solidFill>
              </a:rPr>
              <a:t>DataJson: { "Posion":"PosVal"}</a:t>
            </a:r>
          </a:p>
        </p:txBody>
      </p:sp>
      <p:sp>
        <p:nvSpPr>
          <p:cNvPr id="9" name="TextBox 8">
            <a:extLst>
              <a:ext uri="{FF2B5EF4-FFF2-40B4-BE49-F238E27FC236}">
                <a16:creationId xmlns:a16="http://schemas.microsoft.com/office/drawing/2014/main" id="{C239B4D9-85AE-4C00-967F-846B8122997A}"/>
              </a:ext>
            </a:extLst>
          </p:cNvPr>
          <p:cNvSpPr txBox="1"/>
          <p:nvPr/>
        </p:nvSpPr>
        <p:spPr>
          <a:xfrm>
            <a:off x="3146871" y="3375940"/>
            <a:ext cx="282129" cy="276999"/>
          </a:xfrm>
          <a:prstGeom prst="rect">
            <a:avLst/>
          </a:prstGeom>
          <a:noFill/>
        </p:spPr>
        <p:txBody>
          <a:bodyPr wrap="none" lIns="0" tIns="0" rIns="0" bIns="0" rtlCol="0">
            <a:spAutoFit/>
          </a:bodyPr>
          <a:lstStyle/>
          <a:p>
            <a:pPr algn="l"/>
            <a:r>
              <a:rPr lang="en-US">
                <a:solidFill>
                  <a:schemeClr val="tx1">
                    <a:lumMod val="50000"/>
                    <a:lumOff val="50000"/>
                  </a:schemeClr>
                </a:solidFill>
              </a:rPr>
              <a:t>TX</a:t>
            </a:r>
          </a:p>
        </p:txBody>
      </p:sp>
      <p:sp>
        <p:nvSpPr>
          <p:cNvPr id="36" name="TextBox 35">
            <a:extLst>
              <a:ext uri="{FF2B5EF4-FFF2-40B4-BE49-F238E27FC236}">
                <a16:creationId xmlns:a16="http://schemas.microsoft.com/office/drawing/2014/main" id="{119C0FC9-7CF0-4A32-9AE1-7D814F9DA080}"/>
              </a:ext>
            </a:extLst>
          </p:cNvPr>
          <p:cNvSpPr txBox="1"/>
          <p:nvPr/>
        </p:nvSpPr>
        <p:spPr>
          <a:xfrm>
            <a:off x="7050191" y="3375940"/>
            <a:ext cx="286938" cy="276999"/>
          </a:xfrm>
          <a:prstGeom prst="rect">
            <a:avLst/>
          </a:prstGeom>
          <a:noFill/>
        </p:spPr>
        <p:txBody>
          <a:bodyPr wrap="none" lIns="0" tIns="0" rIns="0" bIns="0" rtlCol="0">
            <a:spAutoFit/>
          </a:bodyPr>
          <a:lstStyle/>
          <a:p>
            <a:pPr algn="l"/>
            <a:r>
              <a:rPr lang="en-US">
                <a:solidFill>
                  <a:schemeClr val="tx1">
                    <a:lumMod val="50000"/>
                    <a:lumOff val="50000"/>
                  </a:schemeClr>
                </a:solidFill>
              </a:rPr>
              <a:t>RX</a:t>
            </a:r>
          </a:p>
        </p:txBody>
      </p:sp>
      <p:sp>
        <p:nvSpPr>
          <p:cNvPr id="37" name="TextBox 36">
            <a:extLst>
              <a:ext uri="{FF2B5EF4-FFF2-40B4-BE49-F238E27FC236}">
                <a16:creationId xmlns:a16="http://schemas.microsoft.com/office/drawing/2014/main" id="{A19364EB-5F37-42F1-9D56-28A131606C52}"/>
              </a:ext>
            </a:extLst>
          </p:cNvPr>
          <p:cNvSpPr txBox="1"/>
          <p:nvPr/>
        </p:nvSpPr>
        <p:spPr>
          <a:xfrm>
            <a:off x="3146871" y="4899049"/>
            <a:ext cx="286938" cy="276999"/>
          </a:xfrm>
          <a:prstGeom prst="rect">
            <a:avLst/>
          </a:prstGeom>
          <a:noFill/>
        </p:spPr>
        <p:txBody>
          <a:bodyPr wrap="none" lIns="0" tIns="0" rIns="0" bIns="0" rtlCol="0">
            <a:spAutoFit/>
          </a:bodyPr>
          <a:lstStyle/>
          <a:p>
            <a:pPr algn="l"/>
            <a:r>
              <a:rPr lang="en-US">
                <a:solidFill>
                  <a:schemeClr val="tx1">
                    <a:lumMod val="50000"/>
                    <a:lumOff val="50000"/>
                  </a:schemeClr>
                </a:solidFill>
              </a:rPr>
              <a:t>RX</a:t>
            </a:r>
          </a:p>
        </p:txBody>
      </p:sp>
      <p:sp>
        <p:nvSpPr>
          <p:cNvPr id="39" name="TextBox 38">
            <a:extLst>
              <a:ext uri="{FF2B5EF4-FFF2-40B4-BE49-F238E27FC236}">
                <a16:creationId xmlns:a16="http://schemas.microsoft.com/office/drawing/2014/main" id="{604B2641-5A3E-42BC-AB67-45B2450F2465}"/>
              </a:ext>
            </a:extLst>
          </p:cNvPr>
          <p:cNvSpPr txBox="1"/>
          <p:nvPr/>
        </p:nvSpPr>
        <p:spPr>
          <a:xfrm>
            <a:off x="7050191" y="4860331"/>
            <a:ext cx="282129" cy="276999"/>
          </a:xfrm>
          <a:prstGeom prst="rect">
            <a:avLst/>
          </a:prstGeom>
          <a:noFill/>
        </p:spPr>
        <p:txBody>
          <a:bodyPr wrap="none" lIns="0" tIns="0" rIns="0" bIns="0" rtlCol="0">
            <a:spAutoFit/>
          </a:bodyPr>
          <a:lstStyle/>
          <a:p>
            <a:pPr algn="l"/>
            <a:r>
              <a:rPr lang="en-US">
                <a:solidFill>
                  <a:schemeClr val="tx1">
                    <a:lumMod val="50000"/>
                    <a:lumOff val="50000"/>
                  </a:schemeClr>
                </a:solidFill>
              </a:rPr>
              <a:t>TX</a:t>
            </a:r>
          </a:p>
        </p:txBody>
      </p:sp>
    </p:spTree>
    <p:extLst>
      <p:ext uri="{BB962C8B-B14F-4D97-AF65-F5344CB8AC3E}">
        <p14:creationId xmlns:p14="http://schemas.microsoft.com/office/powerpoint/2010/main" val="34112629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sp>
        <p:nvSpPr>
          <p:cNvPr id="17" name="TextBox 16">
            <a:extLst>
              <a:ext uri="{FF2B5EF4-FFF2-40B4-BE49-F238E27FC236}">
                <a16:creationId xmlns:a16="http://schemas.microsoft.com/office/drawing/2014/main" id="{FD7C9D53-8F4E-47CF-801E-575A03A77971}"/>
              </a:ext>
            </a:extLst>
          </p:cNvPr>
          <p:cNvSpPr txBox="1"/>
          <p:nvPr/>
        </p:nvSpPr>
        <p:spPr>
          <a:xfrm>
            <a:off x="758553" y="1681952"/>
            <a:ext cx="510716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xây dỰng giải thuật điều khiển</a:t>
            </a:r>
          </a:p>
        </p:txBody>
      </p:sp>
      <p:sp>
        <p:nvSpPr>
          <p:cNvPr id="12" name="TextBox 11">
            <a:extLst>
              <a:ext uri="{FF2B5EF4-FFF2-40B4-BE49-F238E27FC236}">
                <a16:creationId xmlns:a16="http://schemas.microsoft.com/office/drawing/2014/main" id="{6277CA3D-25F8-4D27-BCFA-5493F0A9BEA0}"/>
              </a:ext>
            </a:extLst>
          </p:cNvPr>
          <p:cNvSpPr txBox="1"/>
          <p:nvPr/>
        </p:nvSpPr>
        <p:spPr>
          <a:xfrm>
            <a:off x="5865720" y="1681951"/>
            <a:ext cx="5067093" cy="615553"/>
          </a:xfrm>
          <a:prstGeom prst="rect">
            <a:avLst/>
          </a:prstGeom>
          <a:noFill/>
        </p:spPr>
        <p:txBody>
          <a:bodyPr wrap="none" lIns="0" tIns="0" rIns="0" bIns="0" rtlCol="0">
            <a:spAutoFit/>
          </a:bodyPr>
          <a:lstStyle/>
          <a:p>
            <a:pPr algn="l"/>
            <a:r>
              <a:rPr lang="en-US" sz="4000">
                <a:solidFill>
                  <a:srgbClr val="2BA687"/>
                </a:solidFill>
                <a:latin typeface="#9Slide02 Tieu de rat dai 02" panose="020B0606020202050201" pitchFamily="34" charset="0"/>
              </a:rPr>
              <a:t>: Giao tiếp giữa ESP8266 và APP</a:t>
            </a:r>
          </a:p>
        </p:txBody>
      </p:sp>
      <p:sp>
        <p:nvSpPr>
          <p:cNvPr id="19" name="TextBox 18">
            <a:extLst>
              <a:ext uri="{FF2B5EF4-FFF2-40B4-BE49-F238E27FC236}">
                <a16:creationId xmlns:a16="http://schemas.microsoft.com/office/drawing/2014/main" id="{AF790979-2003-4766-AF89-6C2238924C6B}"/>
              </a:ext>
            </a:extLst>
          </p:cNvPr>
          <p:cNvSpPr txBox="1"/>
          <p:nvPr/>
        </p:nvSpPr>
        <p:spPr>
          <a:xfrm>
            <a:off x="3638597" y="2508137"/>
            <a:ext cx="4914807" cy="492443"/>
          </a:xfrm>
          <a:prstGeom prst="rect">
            <a:avLst/>
          </a:prstGeom>
          <a:noFill/>
        </p:spPr>
        <p:txBody>
          <a:bodyPr wrap="none" lIns="0" tIns="0" rIns="0" bIns="0" rtlCol="0">
            <a:spAutoFit/>
          </a:bodyPr>
          <a:lstStyle/>
          <a:p>
            <a:pPr algn="l"/>
            <a:r>
              <a:rPr lang="en-US" sz="3200">
                <a:solidFill>
                  <a:srgbClr val="2BA687"/>
                </a:solidFill>
                <a:latin typeface="#9Slide02 Tieu de rat dai 02" panose="020B0606020202050201" pitchFamily="34" charset="0"/>
              </a:rPr>
              <a:t>Phần mềm xây dựng app và database</a:t>
            </a:r>
          </a:p>
        </p:txBody>
      </p:sp>
      <p:pic>
        <p:nvPicPr>
          <p:cNvPr id="2050" name="Picture 2" descr="Thunkable, Adalo, and the Future of Citizen Development – Drag and Drop Code">
            <a:extLst>
              <a:ext uri="{FF2B5EF4-FFF2-40B4-BE49-F238E27FC236}">
                <a16:creationId xmlns:a16="http://schemas.microsoft.com/office/drawing/2014/main" id="{7506CB51-739E-4B0E-B4AE-67566B2C7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643" y="3248049"/>
            <a:ext cx="5247993" cy="28762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rebase là gì? Ưu nhược điểm &amp; Các dịch vụ của Firebase">
            <a:extLst>
              <a:ext uri="{FF2B5EF4-FFF2-40B4-BE49-F238E27FC236}">
                <a16:creationId xmlns:a16="http://schemas.microsoft.com/office/drawing/2014/main" id="{D938D301-9EAB-47F4-90D0-506FCD326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6923" y="3141275"/>
            <a:ext cx="5015884" cy="273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8702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1">
            <a:extLst>
              <a:ext uri="{FF2B5EF4-FFF2-40B4-BE49-F238E27FC236}">
                <a16:creationId xmlns:a16="http://schemas.microsoft.com/office/drawing/2014/main" id="{193563BD-CA05-44B5-AA44-8373BBCF339A}"/>
              </a:ext>
            </a:extLst>
          </p:cNvPr>
          <p:cNvSpPr/>
          <p:nvPr/>
        </p:nvSpPr>
        <p:spPr>
          <a:xfrm rot="7569960">
            <a:off x="609600" y="1562100"/>
            <a:ext cx="3733800" cy="3733800"/>
          </a:xfrm>
          <a:prstGeom prst="arc">
            <a:avLst>
              <a:gd name="adj1" fmla="val 16200000"/>
              <a:gd name="adj2" fmla="val 11664028"/>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Oval 2">
            <a:extLst>
              <a:ext uri="{FF2B5EF4-FFF2-40B4-BE49-F238E27FC236}">
                <a16:creationId xmlns:a16="http://schemas.microsoft.com/office/drawing/2014/main" id="{62027833-DCF2-4204-ACA8-EB25CDC370E6}"/>
              </a:ext>
            </a:extLst>
          </p:cNvPr>
          <p:cNvSpPr/>
          <p:nvPr/>
        </p:nvSpPr>
        <p:spPr>
          <a:xfrm>
            <a:off x="838200" y="1790701"/>
            <a:ext cx="3276600" cy="3276600"/>
          </a:xfrm>
          <a:prstGeom prst="ellipse">
            <a:avLst/>
          </a:prstGeom>
          <a:solidFill>
            <a:srgbClr val="002060"/>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chemeClr val="bg1"/>
                </a:solidFill>
                <a:latin typeface="#9Slide02 Tieu de rat dai 02" panose="020B0606020202050201" pitchFamily="34" charset="0"/>
              </a:rPr>
              <a:t>MOBILE ROBOT</a:t>
            </a:r>
          </a:p>
        </p:txBody>
      </p:sp>
      <p:sp>
        <p:nvSpPr>
          <p:cNvPr id="4" name="Arc 3">
            <a:extLst>
              <a:ext uri="{FF2B5EF4-FFF2-40B4-BE49-F238E27FC236}">
                <a16:creationId xmlns:a16="http://schemas.microsoft.com/office/drawing/2014/main" id="{3550664A-21C8-4182-AE1D-01E3C9C2F6EE}"/>
              </a:ext>
            </a:extLst>
          </p:cNvPr>
          <p:cNvSpPr/>
          <p:nvPr/>
        </p:nvSpPr>
        <p:spPr>
          <a:xfrm rot="12162808">
            <a:off x="609599" y="1562100"/>
            <a:ext cx="3733800" cy="3733800"/>
          </a:xfrm>
          <a:prstGeom prst="arc">
            <a:avLst>
              <a:gd name="adj1" fmla="val 7389714"/>
              <a:gd name="adj2" fmla="val 11360785"/>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Oval 4">
            <a:extLst>
              <a:ext uri="{FF2B5EF4-FFF2-40B4-BE49-F238E27FC236}">
                <a16:creationId xmlns:a16="http://schemas.microsoft.com/office/drawing/2014/main" id="{46103891-CADE-4662-A21C-9C400518F797}"/>
              </a:ext>
            </a:extLst>
          </p:cNvPr>
          <p:cNvSpPr/>
          <p:nvPr/>
        </p:nvSpPr>
        <p:spPr>
          <a:xfrm>
            <a:off x="3827236" y="2209801"/>
            <a:ext cx="342900" cy="342900"/>
          </a:xfrm>
          <a:prstGeom prst="ellipse">
            <a:avLst/>
          </a:prstGeom>
          <a:solidFill>
            <a:srgbClr val="F260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E9FF5CF-38FB-415D-B7D7-834AA7A9B757}"/>
              </a:ext>
            </a:extLst>
          </p:cNvPr>
          <p:cNvSpPr/>
          <p:nvPr/>
        </p:nvSpPr>
        <p:spPr>
          <a:xfrm>
            <a:off x="3827236" y="4221845"/>
            <a:ext cx="342900" cy="342900"/>
          </a:xfrm>
          <a:prstGeom prst="ellipse">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AD6BA22-C894-4EE8-A692-75508EBB2C2B}"/>
              </a:ext>
            </a:extLst>
          </p:cNvPr>
          <p:cNvSpPr/>
          <p:nvPr/>
        </p:nvSpPr>
        <p:spPr>
          <a:xfrm>
            <a:off x="4157232" y="2818117"/>
            <a:ext cx="342900" cy="342900"/>
          </a:xfrm>
          <a:prstGeom prst="ellipse">
            <a:avLst/>
          </a:prstGeom>
          <a:solidFill>
            <a:srgbClr val="FFD0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AE557A9-3D6E-4C78-ADFB-ECC85505C564}"/>
              </a:ext>
            </a:extLst>
          </p:cNvPr>
          <p:cNvSpPr/>
          <p:nvPr/>
        </p:nvSpPr>
        <p:spPr>
          <a:xfrm>
            <a:off x="4161768" y="3616776"/>
            <a:ext cx="342900" cy="34290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 name="Group 108">
            <a:extLst>
              <a:ext uri="{FF2B5EF4-FFF2-40B4-BE49-F238E27FC236}">
                <a16:creationId xmlns:a16="http://schemas.microsoft.com/office/drawing/2014/main" id="{33AB29A2-FD7F-466D-9C00-9FE79F40F0B5}"/>
              </a:ext>
            </a:extLst>
          </p:cNvPr>
          <p:cNvGrpSpPr/>
          <p:nvPr/>
        </p:nvGrpSpPr>
        <p:grpSpPr>
          <a:xfrm>
            <a:off x="4119919" y="1277608"/>
            <a:ext cx="2128481" cy="983039"/>
            <a:chOff x="4119919" y="1277608"/>
            <a:chExt cx="2128481" cy="983039"/>
          </a:xfrm>
        </p:grpSpPr>
        <p:cxnSp>
          <p:nvCxnSpPr>
            <p:cNvPr id="101" name="Straight Connector 100">
              <a:extLst>
                <a:ext uri="{FF2B5EF4-FFF2-40B4-BE49-F238E27FC236}">
                  <a16:creationId xmlns:a16="http://schemas.microsoft.com/office/drawing/2014/main" id="{50C68267-66D7-435D-A611-22F87D9ED741}"/>
                </a:ext>
              </a:extLst>
            </p:cNvPr>
            <p:cNvCxnSpPr>
              <a:cxnSpLocks/>
            </p:cNvCxnSpPr>
            <p:nvPr/>
          </p:nvCxnSpPr>
          <p:spPr>
            <a:xfrm flipV="1">
              <a:off x="4119919" y="1277608"/>
              <a:ext cx="604481" cy="983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7AE995E-342F-4A34-94C7-03D3BD84B1D8}"/>
                </a:ext>
              </a:extLst>
            </p:cNvPr>
            <p:cNvCxnSpPr>
              <a:cxnSpLocks/>
            </p:cNvCxnSpPr>
            <p:nvPr/>
          </p:nvCxnSpPr>
          <p:spPr>
            <a:xfrm>
              <a:off x="4724400" y="1279002"/>
              <a:ext cx="152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8" name="Group 127">
            <a:extLst>
              <a:ext uri="{FF2B5EF4-FFF2-40B4-BE49-F238E27FC236}">
                <a16:creationId xmlns:a16="http://schemas.microsoft.com/office/drawing/2014/main" id="{76D210FB-F16B-4976-A9F9-96BF16EFD7A9}"/>
              </a:ext>
            </a:extLst>
          </p:cNvPr>
          <p:cNvGrpSpPr/>
          <p:nvPr/>
        </p:nvGrpSpPr>
        <p:grpSpPr>
          <a:xfrm>
            <a:off x="4119919" y="4514528"/>
            <a:ext cx="2096617" cy="1099674"/>
            <a:chOff x="4119919" y="4514528"/>
            <a:chExt cx="2096617" cy="1099674"/>
          </a:xfrm>
        </p:grpSpPr>
        <p:cxnSp>
          <p:nvCxnSpPr>
            <p:cNvPr id="111" name="Straight Connector 110">
              <a:extLst>
                <a:ext uri="{FF2B5EF4-FFF2-40B4-BE49-F238E27FC236}">
                  <a16:creationId xmlns:a16="http://schemas.microsoft.com/office/drawing/2014/main" id="{3194FD59-BB3F-4BB4-9185-451D350281BF}"/>
                </a:ext>
              </a:extLst>
            </p:cNvPr>
            <p:cNvCxnSpPr>
              <a:cxnSpLocks/>
              <a:stCxn id="6" idx="5"/>
            </p:cNvCxnSpPr>
            <p:nvPr/>
          </p:nvCxnSpPr>
          <p:spPr>
            <a:xfrm>
              <a:off x="4119919" y="4514528"/>
              <a:ext cx="572617" cy="10996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F495DFF-81D5-4070-857C-5A49A3C8C710}"/>
                </a:ext>
              </a:extLst>
            </p:cNvPr>
            <p:cNvCxnSpPr>
              <a:cxnSpLocks/>
            </p:cNvCxnSpPr>
            <p:nvPr/>
          </p:nvCxnSpPr>
          <p:spPr>
            <a:xfrm flipV="1">
              <a:off x="4692536" y="5612808"/>
              <a:ext cx="152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6F68ED51-08A9-4C6E-B01D-648ADCC753D6}"/>
              </a:ext>
            </a:extLst>
          </p:cNvPr>
          <p:cNvGrpSpPr/>
          <p:nvPr/>
        </p:nvGrpSpPr>
        <p:grpSpPr>
          <a:xfrm>
            <a:off x="4494251" y="2710730"/>
            <a:ext cx="1798485" cy="157604"/>
            <a:chOff x="4494251" y="2710730"/>
            <a:chExt cx="1798485" cy="157604"/>
          </a:xfrm>
        </p:grpSpPr>
        <p:cxnSp>
          <p:nvCxnSpPr>
            <p:cNvPr id="117" name="Straight Connector 116">
              <a:extLst>
                <a:ext uri="{FF2B5EF4-FFF2-40B4-BE49-F238E27FC236}">
                  <a16:creationId xmlns:a16="http://schemas.microsoft.com/office/drawing/2014/main" id="{01C42072-65F3-4855-9BFA-85E8EA7F138E}"/>
                </a:ext>
              </a:extLst>
            </p:cNvPr>
            <p:cNvCxnSpPr>
              <a:cxnSpLocks/>
            </p:cNvCxnSpPr>
            <p:nvPr/>
          </p:nvCxnSpPr>
          <p:spPr>
            <a:xfrm flipV="1">
              <a:off x="4494251" y="2710730"/>
              <a:ext cx="122085" cy="1576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17B9F6A-7136-49A2-866E-814685D15F80}"/>
                </a:ext>
              </a:extLst>
            </p:cNvPr>
            <p:cNvCxnSpPr>
              <a:cxnSpLocks/>
            </p:cNvCxnSpPr>
            <p:nvPr/>
          </p:nvCxnSpPr>
          <p:spPr>
            <a:xfrm>
              <a:off x="4616336" y="2710730"/>
              <a:ext cx="1676400" cy="13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2445E116-2B95-47A3-A10E-F86E529CDA5E}"/>
              </a:ext>
            </a:extLst>
          </p:cNvPr>
          <p:cNvGrpSpPr/>
          <p:nvPr/>
        </p:nvGrpSpPr>
        <p:grpSpPr>
          <a:xfrm>
            <a:off x="4454451" y="3909459"/>
            <a:ext cx="1793949" cy="240277"/>
            <a:chOff x="4454451" y="3909459"/>
            <a:chExt cx="1793949" cy="240277"/>
          </a:xfrm>
        </p:grpSpPr>
        <p:cxnSp>
          <p:nvCxnSpPr>
            <p:cNvPr id="122" name="Straight Connector 121">
              <a:extLst>
                <a:ext uri="{FF2B5EF4-FFF2-40B4-BE49-F238E27FC236}">
                  <a16:creationId xmlns:a16="http://schemas.microsoft.com/office/drawing/2014/main" id="{7DA9E2BA-2816-4AB5-AA74-27B7EDD834DA}"/>
                </a:ext>
              </a:extLst>
            </p:cNvPr>
            <p:cNvCxnSpPr>
              <a:cxnSpLocks/>
            </p:cNvCxnSpPr>
            <p:nvPr/>
          </p:nvCxnSpPr>
          <p:spPr>
            <a:xfrm>
              <a:off x="4572000" y="4148342"/>
              <a:ext cx="1676400" cy="13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D169165-FD5B-4ECB-B853-320EE44DE92F}"/>
                </a:ext>
              </a:extLst>
            </p:cNvPr>
            <p:cNvCxnSpPr>
              <a:stCxn id="33" idx="5"/>
            </p:cNvCxnSpPr>
            <p:nvPr/>
          </p:nvCxnSpPr>
          <p:spPr>
            <a:xfrm>
              <a:off x="4454451" y="3909459"/>
              <a:ext cx="117549" cy="2350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Rectangle: Rounded Corners 25">
            <a:extLst>
              <a:ext uri="{FF2B5EF4-FFF2-40B4-BE49-F238E27FC236}">
                <a16:creationId xmlns:a16="http://schemas.microsoft.com/office/drawing/2014/main" id="{4822AFFB-34EF-4175-974F-50EC9C7F7FEC}"/>
              </a:ext>
            </a:extLst>
          </p:cNvPr>
          <p:cNvSpPr/>
          <p:nvPr/>
        </p:nvSpPr>
        <p:spPr>
          <a:xfrm>
            <a:off x="6248400" y="793085"/>
            <a:ext cx="5410200" cy="970576"/>
          </a:xfrm>
          <a:prstGeom prst="roundRect">
            <a:avLst>
              <a:gd name="adj" fmla="val 50000"/>
            </a:avLst>
          </a:prstGeom>
          <a:solidFill>
            <a:schemeClr val="bg1"/>
          </a:solidFill>
          <a:ln w="57150">
            <a:solidFill>
              <a:srgbClr val="F26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048C9A6-5EC7-4BCC-9357-37895DC0A750}"/>
              </a:ext>
            </a:extLst>
          </p:cNvPr>
          <p:cNvSpPr/>
          <p:nvPr/>
        </p:nvSpPr>
        <p:spPr>
          <a:xfrm>
            <a:off x="6335552" y="920036"/>
            <a:ext cx="713888" cy="713888"/>
          </a:xfrm>
          <a:prstGeom prst="ellipse">
            <a:avLst/>
          </a:prstGeom>
          <a:solidFill>
            <a:srgbClr val="F2607D"/>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DE54988-D3FA-4802-8626-BD6D2F758A1B}"/>
              </a:ext>
            </a:extLst>
          </p:cNvPr>
          <p:cNvSpPr/>
          <p:nvPr/>
        </p:nvSpPr>
        <p:spPr>
          <a:xfrm>
            <a:off x="6399587" y="984071"/>
            <a:ext cx="585817" cy="5858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F2607D"/>
                </a:solidFill>
                <a:latin typeface="#9Slide02 Tieu de rat dai 01" panose="02000000000000000000" pitchFamily="2" charset="0"/>
                <a:ea typeface="#9Slide02 Tieu de rat dai 01" panose="02000000000000000000" pitchFamily="2" charset="0"/>
              </a:rPr>
              <a:t>1</a:t>
            </a:r>
          </a:p>
        </p:txBody>
      </p:sp>
      <p:sp>
        <p:nvSpPr>
          <p:cNvPr id="86" name="Rectangle: Rounded Corners 85">
            <a:extLst>
              <a:ext uri="{FF2B5EF4-FFF2-40B4-BE49-F238E27FC236}">
                <a16:creationId xmlns:a16="http://schemas.microsoft.com/office/drawing/2014/main" id="{CF0E8CC6-D1FC-42D4-833D-49CDD6EDB83B}"/>
              </a:ext>
            </a:extLst>
          </p:cNvPr>
          <p:cNvSpPr/>
          <p:nvPr/>
        </p:nvSpPr>
        <p:spPr>
          <a:xfrm>
            <a:off x="6248400" y="2226836"/>
            <a:ext cx="5410200" cy="970576"/>
          </a:xfrm>
          <a:prstGeom prst="roundRect">
            <a:avLst>
              <a:gd name="adj" fmla="val 50000"/>
            </a:avLst>
          </a:prstGeom>
          <a:solidFill>
            <a:schemeClr val="bg1"/>
          </a:solidFill>
          <a:ln w="57150">
            <a:solidFill>
              <a:srgbClr val="FFD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299A73F-1910-4D69-8680-3C8B5BC31739}"/>
              </a:ext>
            </a:extLst>
          </p:cNvPr>
          <p:cNvSpPr/>
          <p:nvPr/>
        </p:nvSpPr>
        <p:spPr>
          <a:xfrm>
            <a:off x="6335552" y="2353787"/>
            <a:ext cx="713888" cy="713888"/>
          </a:xfrm>
          <a:prstGeom prst="ellipse">
            <a:avLst/>
          </a:prstGeom>
          <a:solidFill>
            <a:srgbClr val="FFD06C"/>
          </a:solidFill>
          <a:ln>
            <a:solidFill>
              <a:srgbClr val="FFD0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2E030FE-9221-4137-A3A0-298E54D129CD}"/>
              </a:ext>
            </a:extLst>
          </p:cNvPr>
          <p:cNvSpPr/>
          <p:nvPr/>
        </p:nvSpPr>
        <p:spPr>
          <a:xfrm>
            <a:off x="6399587" y="2417822"/>
            <a:ext cx="585817" cy="585817"/>
          </a:xfrm>
          <a:prstGeom prst="ellipse">
            <a:avLst/>
          </a:prstGeom>
          <a:solidFill>
            <a:schemeClr val="bg1"/>
          </a:solidFill>
          <a:ln>
            <a:solidFill>
              <a:srgbClr val="FFD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FFD06C"/>
                </a:solidFill>
                <a:latin typeface="#9Slide02 Tieu de rat dai 01" panose="02000000000000000000" pitchFamily="2" charset="0"/>
                <a:ea typeface="#9Slide02 Tieu de rat dai 01" panose="02000000000000000000" pitchFamily="2" charset="0"/>
              </a:rPr>
              <a:t>2</a:t>
            </a:r>
          </a:p>
        </p:txBody>
      </p:sp>
      <p:sp>
        <p:nvSpPr>
          <p:cNvPr id="91" name="Rectangle: Rounded Corners 90">
            <a:extLst>
              <a:ext uri="{FF2B5EF4-FFF2-40B4-BE49-F238E27FC236}">
                <a16:creationId xmlns:a16="http://schemas.microsoft.com/office/drawing/2014/main" id="{9516D26A-834A-498C-B6B1-CD4A91006E87}"/>
              </a:ext>
            </a:extLst>
          </p:cNvPr>
          <p:cNvSpPr/>
          <p:nvPr/>
        </p:nvSpPr>
        <p:spPr>
          <a:xfrm>
            <a:off x="6248400" y="3660587"/>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040F7F4-5ABF-4C1F-B465-4DD633BBE425}"/>
              </a:ext>
            </a:extLst>
          </p:cNvPr>
          <p:cNvSpPr/>
          <p:nvPr/>
        </p:nvSpPr>
        <p:spPr>
          <a:xfrm>
            <a:off x="6335552" y="3787538"/>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AF2BC0AB-DC93-4CD1-8809-1AE445748BC0}"/>
              </a:ext>
            </a:extLst>
          </p:cNvPr>
          <p:cNvSpPr/>
          <p:nvPr/>
        </p:nvSpPr>
        <p:spPr>
          <a:xfrm>
            <a:off x="6399587" y="3851573"/>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96" name="Rectangle: Rounded Corners 95">
            <a:extLst>
              <a:ext uri="{FF2B5EF4-FFF2-40B4-BE49-F238E27FC236}">
                <a16:creationId xmlns:a16="http://schemas.microsoft.com/office/drawing/2014/main" id="{B13FB1F7-6858-4C06-93AB-1C235192105A}"/>
              </a:ext>
            </a:extLst>
          </p:cNvPr>
          <p:cNvSpPr/>
          <p:nvPr/>
        </p:nvSpPr>
        <p:spPr>
          <a:xfrm>
            <a:off x="6248400" y="5094339"/>
            <a:ext cx="5410200" cy="970576"/>
          </a:xfrm>
          <a:prstGeom prst="roundRect">
            <a:avLst>
              <a:gd name="adj" fmla="val 50000"/>
            </a:avLst>
          </a:prstGeom>
          <a:solidFill>
            <a:schemeClr val="bg1"/>
          </a:solidFill>
          <a:ln w="57150">
            <a:solidFill>
              <a:srgbClr val="79B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A13E41B5-04E2-4965-AC34-6F3D8BFCEF92}"/>
              </a:ext>
            </a:extLst>
          </p:cNvPr>
          <p:cNvSpPr/>
          <p:nvPr/>
        </p:nvSpPr>
        <p:spPr>
          <a:xfrm>
            <a:off x="6335552" y="5221290"/>
            <a:ext cx="713888" cy="713888"/>
          </a:xfrm>
          <a:prstGeom prst="ellipse">
            <a:avLst/>
          </a:prstGeom>
          <a:solidFill>
            <a:schemeClr val="accent3">
              <a:lumMod val="75000"/>
            </a:schemeClr>
          </a:solidFill>
          <a:ln>
            <a:solidFill>
              <a:srgbClr val="79B83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7AAE5657-9083-44BE-9477-276BD2EF9F56}"/>
              </a:ext>
            </a:extLst>
          </p:cNvPr>
          <p:cNvSpPr/>
          <p:nvPr/>
        </p:nvSpPr>
        <p:spPr>
          <a:xfrm>
            <a:off x="6399587" y="5285325"/>
            <a:ext cx="585817" cy="585817"/>
          </a:xfrm>
          <a:prstGeom prst="ellipse">
            <a:avLst/>
          </a:prstGeom>
          <a:solidFill>
            <a:schemeClr val="bg1"/>
          </a:solidFill>
          <a:ln>
            <a:solidFill>
              <a:srgbClr val="79B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79B835"/>
                </a:solidFill>
                <a:latin typeface="#9Slide02 Tieu de rat dai 01" panose="02000000000000000000" pitchFamily="2" charset="0"/>
                <a:ea typeface="#9Slide02 Tieu de rat dai 01" panose="02000000000000000000" pitchFamily="2" charset="0"/>
              </a:rPr>
              <a:t>4</a:t>
            </a:r>
          </a:p>
        </p:txBody>
      </p:sp>
      <p:sp>
        <p:nvSpPr>
          <p:cNvPr id="130" name="TextBox 129">
            <a:extLst>
              <a:ext uri="{FF2B5EF4-FFF2-40B4-BE49-F238E27FC236}">
                <a16:creationId xmlns:a16="http://schemas.microsoft.com/office/drawing/2014/main" id="{1D207C02-F903-4EC2-A020-6A611DC40D38}"/>
              </a:ext>
            </a:extLst>
          </p:cNvPr>
          <p:cNvSpPr txBox="1"/>
          <p:nvPr/>
        </p:nvSpPr>
        <p:spPr>
          <a:xfrm>
            <a:off x="7151309" y="1062930"/>
            <a:ext cx="3802679" cy="415498"/>
          </a:xfrm>
          <a:prstGeom prst="rect">
            <a:avLst/>
          </a:prstGeom>
          <a:noFill/>
        </p:spPr>
        <p:txBody>
          <a:bodyPr wrap="squar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GIỚI THIỆU TỔNG QUAN VỀ ĐỀ TÀI</a:t>
            </a:r>
          </a:p>
        </p:txBody>
      </p:sp>
      <p:sp>
        <p:nvSpPr>
          <p:cNvPr id="134" name="TextBox 133">
            <a:extLst>
              <a:ext uri="{FF2B5EF4-FFF2-40B4-BE49-F238E27FC236}">
                <a16:creationId xmlns:a16="http://schemas.microsoft.com/office/drawing/2014/main" id="{2775B13C-3B69-42A9-9BE2-E3363DF578CF}"/>
              </a:ext>
            </a:extLst>
          </p:cNvPr>
          <p:cNvSpPr txBox="1"/>
          <p:nvPr/>
        </p:nvSpPr>
        <p:spPr>
          <a:xfrm>
            <a:off x="7151309" y="2496681"/>
            <a:ext cx="367408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THIẾT KẾ CƠ KHÍ CHO MOBILE ROBOT</a:t>
            </a:r>
          </a:p>
        </p:txBody>
      </p:sp>
      <p:sp>
        <p:nvSpPr>
          <p:cNvPr id="135" name="TextBox 134">
            <a:extLst>
              <a:ext uri="{FF2B5EF4-FFF2-40B4-BE49-F238E27FC236}">
                <a16:creationId xmlns:a16="http://schemas.microsoft.com/office/drawing/2014/main" id="{F97ED322-77EC-4775-9F8D-9E287108A395}"/>
              </a:ext>
            </a:extLst>
          </p:cNvPr>
          <p:cNvSpPr txBox="1"/>
          <p:nvPr/>
        </p:nvSpPr>
        <p:spPr>
          <a:xfrm>
            <a:off x="7151309" y="3930432"/>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sp>
        <p:nvSpPr>
          <p:cNvPr id="136" name="TextBox 135">
            <a:extLst>
              <a:ext uri="{FF2B5EF4-FFF2-40B4-BE49-F238E27FC236}">
                <a16:creationId xmlns:a16="http://schemas.microsoft.com/office/drawing/2014/main" id="{DB574375-C829-4A4C-A179-59EBE1DBD836}"/>
              </a:ext>
            </a:extLst>
          </p:cNvPr>
          <p:cNvSpPr txBox="1"/>
          <p:nvPr/>
        </p:nvSpPr>
        <p:spPr>
          <a:xfrm>
            <a:off x="7151309" y="5364184"/>
            <a:ext cx="4249561"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KẾT QUẢ KẾT LUẬN VÀ HƯỚNG PHÁT TRIỂN</a:t>
            </a:r>
          </a:p>
        </p:txBody>
      </p:sp>
      <p:pic>
        <p:nvPicPr>
          <p:cNvPr id="38" name="Picture 10" descr="MiR 100 AMR - FAST Technologies">
            <a:extLst>
              <a:ext uri="{FF2B5EF4-FFF2-40B4-BE49-F238E27FC236}">
                <a16:creationId xmlns:a16="http://schemas.microsoft.com/office/drawing/2014/main" id="{AC3ECA9B-D354-4A1D-8426-E458229870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53576" y="2126277"/>
            <a:ext cx="5334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77717174-3094-4D37-B38C-08FF69498D20}"/>
              </a:ext>
            </a:extLst>
          </p:cNvPr>
          <p:cNvSpPr txBox="1"/>
          <p:nvPr/>
        </p:nvSpPr>
        <p:spPr>
          <a:xfrm>
            <a:off x="16210576" y="1438434"/>
            <a:ext cx="2286000" cy="615553"/>
          </a:xfrm>
          <a:prstGeom prst="rect">
            <a:avLst/>
          </a:prstGeom>
          <a:noFill/>
        </p:spPr>
        <p:txBody>
          <a:bodyPr wrap="squar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MOBILE ROBOT </a:t>
            </a:r>
          </a:p>
        </p:txBody>
      </p:sp>
      <p:sp>
        <p:nvSpPr>
          <p:cNvPr id="44" name="TextBox 43">
            <a:extLst>
              <a:ext uri="{FF2B5EF4-FFF2-40B4-BE49-F238E27FC236}">
                <a16:creationId xmlns:a16="http://schemas.microsoft.com/office/drawing/2014/main" id="{D0D6A3A4-F745-44A3-80F4-32966A429294}"/>
              </a:ext>
            </a:extLst>
          </p:cNvPr>
          <p:cNvSpPr txBox="1"/>
          <p:nvPr/>
        </p:nvSpPr>
        <p:spPr>
          <a:xfrm>
            <a:off x="1066800" y="10271802"/>
            <a:ext cx="3298980" cy="492443"/>
          </a:xfrm>
          <a:prstGeom prst="rect">
            <a:avLst/>
          </a:prstGeom>
          <a:noFill/>
        </p:spPr>
        <p:txBody>
          <a:bodyPr wrap="square" lIns="0" tIns="0" rIns="0" bIns="0" rtlCol="0">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1. Tính linh hoạt cao</a:t>
            </a:r>
          </a:p>
        </p:txBody>
      </p:sp>
      <p:sp>
        <p:nvSpPr>
          <p:cNvPr id="45" name="TextBox 44">
            <a:extLst>
              <a:ext uri="{FF2B5EF4-FFF2-40B4-BE49-F238E27FC236}">
                <a16:creationId xmlns:a16="http://schemas.microsoft.com/office/drawing/2014/main" id="{88581C08-DA31-4B9F-A468-30668640AD1B}"/>
              </a:ext>
            </a:extLst>
          </p:cNvPr>
          <p:cNvSpPr txBox="1"/>
          <p:nvPr/>
        </p:nvSpPr>
        <p:spPr>
          <a:xfrm>
            <a:off x="1066800" y="10831241"/>
            <a:ext cx="2334617" cy="492443"/>
          </a:xfrm>
          <a:prstGeom prst="rect">
            <a:avLst/>
          </a:prstGeom>
          <a:noFill/>
        </p:spPr>
        <p:txBody>
          <a:bodyPr wrap="square" lIns="0" tIns="0" rIns="0" bIns="0" rtlCol="0">
            <a:spAutoFit/>
          </a:bodyPr>
          <a:lstStyle/>
          <a:p>
            <a:pPr algn="l"/>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2. Biết định vị</a:t>
            </a:r>
          </a:p>
        </p:txBody>
      </p:sp>
      <p:sp>
        <p:nvSpPr>
          <p:cNvPr id="46" name="TextBox 45">
            <a:extLst>
              <a:ext uri="{FF2B5EF4-FFF2-40B4-BE49-F238E27FC236}">
                <a16:creationId xmlns:a16="http://schemas.microsoft.com/office/drawing/2014/main" id="{2E877204-F226-47BB-83FA-29030ABBD99A}"/>
              </a:ext>
            </a:extLst>
          </p:cNvPr>
          <p:cNvSpPr txBox="1"/>
          <p:nvPr/>
        </p:nvSpPr>
        <p:spPr>
          <a:xfrm>
            <a:off x="1066800" y="11950118"/>
            <a:ext cx="1763303" cy="492443"/>
          </a:xfrm>
          <a:prstGeom prst="rect">
            <a:avLst/>
          </a:prstGeom>
          <a:noFill/>
        </p:spPr>
        <p:txBody>
          <a:bodyPr wrap="square" lIns="0" tIns="0" rIns="0" bIns="0" rtlCol="0">
            <a:spAutoFit/>
          </a:bodyPr>
          <a:lstStyle/>
          <a:p>
            <a:pPr algn="l"/>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4. Tự động</a:t>
            </a:r>
          </a:p>
        </p:txBody>
      </p:sp>
      <p:sp>
        <p:nvSpPr>
          <p:cNvPr id="47" name="TextBox 46">
            <a:extLst>
              <a:ext uri="{FF2B5EF4-FFF2-40B4-BE49-F238E27FC236}">
                <a16:creationId xmlns:a16="http://schemas.microsoft.com/office/drawing/2014/main" id="{DC014D59-52AD-46E5-8453-2E4744FC6A42}"/>
              </a:ext>
            </a:extLst>
          </p:cNvPr>
          <p:cNvSpPr txBox="1"/>
          <p:nvPr/>
        </p:nvSpPr>
        <p:spPr>
          <a:xfrm>
            <a:off x="1066800" y="11390680"/>
            <a:ext cx="3361498" cy="492443"/>
          </a:xfrm>
          <a:prstGeom prst="rect">
            <a:avLst/>
          </a:prstGeom>
          <a:noFill/>
        </p:spPr>
        <p:txBody>
          <a:bodyPr wrap="square" lIns="0" tIns="0" rIns="0" bIns="0" rtlCol="0">
            <a:spAutoFit/>
          </a:bodyPr>
          <a:lstStyle/>
          <a:p>
            <a:pPr algn="l"/>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3. Thu thập thông tin</a:t>
            </a:r>
          </a:p>
        </p:txBody>
      </p:sp>
    </p:spTree>
    <p:extLst>
      <p:ext uri="{BB962C8B-B14F-4D97-AF65-F5344CB8AC3E}">
        <p14:creationId xmlns:p14="http://schemas.microsoft.com/office/powerpoint/2010/main" val="1430468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6" presetClass="entr" presetSubtype="21"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42" fill="hold" grpId="0" nodeType="withEffect">
                                  <p:stCondLst>
                                    <p:cond delay="1000"/>
                                  </p:stCondLst>
                                  <p:childTnLst>
                                    <p:set>
                                      <p:cBhvr>
                                        <p:cTn id="14" dur="1" fill="hold">
                                          <p:stCondLst>
                                            <p:cond delay="0"/>
                                          </p:stCondLst>
                                        </p:cTn>
                                        <p:tgtEl>
                                          <p:spTgt spid="4"/>
                                        </p:tgtEl>
                                        <p:attrNameLst>
                                          <p:attrName>style.visibility</p:attrName>
                                        </p:attrNameLst>
                                      </p:cBhvr>
                                      <p:to>
                                        <p:strVal val="visible"/>
                                      </p:to>
                                    </p:set>
                                    <p:animEffect transition="in" filter="barn(outHorizontal)">
                                      <p:cBhvr>
                                        <p:cTn id="15" dur="500"/>
                                        <p:tgtEl>
                                          <p:spTgt spid="4"/>
                                        </p:tgtEl>
                                      </p:cBhvr>
                                    </p:animEffect>
                                  </p:childTnLst>
                                </p:cTn>
                              </p:par>
                              <p:par>
                                <p:cTn id="16" presetID="53" presetClass="entr" presetSubtype="16" fill="hold" grpId="0" nodeType="withEffect">
                                  <p:stCondLst>
                                    <p:cond delay="1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par>
                                <p:cTn id="21" presetID="22" presetClass="entr" presetSubtype="4" fill="hold" nodeType="withEffect">
                                  <p:stCondLst>
                                    <p:cond delay="1900"/>
                                  </p:stCondLst>
                                  <p:childTnLst>
                                    <p:set>
                                      <p:cBhvr>
                                        <p:cTn id="22" dur="1" fill="hold">
                                          <p:stCondLst>
                                            <p:cond delay="0"/>
                                          </p:stCondLst>
                                        </p:cTn>
                                        <p:tgtEl>
                                          <p:spTgt spid="109"/>
                                        </p:tgtEl>
                                        <p:attrNameLst>
                                          <p:attrName>style.visibility</p:attrName>
                                        </p:attrNameLst>
                                      </p:cBhvr>
                                      <p:to>
                                        <p:strVal val="visible"/>
                                      </p:to>
                                    </p:set>
                                    <p:animEffect transition="in" filter="wipe(down)">
                                      <p:cBhvr>
                                        <p:cTn id="23" dur="500"/>
                                        <p:tgtEl>
                                          <p:spTgt spid="109"/>
                                        </p:tgtEl>
                                      </p:cBhvr>
                                    </p:animEffect>
                                  </p:childTnLst>
                                </p:cTn>
                              </p:par>
                              <p:par>
                                <p:cTn id="24" presetID="53" presetClass="entr" presetSubtype="16" fill="hold" grpId="0" nodeType="withEffect">
                                  <p:stCondLst>
                                    <p:cond delay="240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par>
                                <p:cTn id="29" presetID="53" presetClass="entr" presetSubtype="16" fill="hold" grpId="0" nodeType="withEffect">
                                  <p:stCondLst>
                                    <p:cond delay="270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fltVal val="0"/>
                                          </p:val>
                                        </p:tav>
                                        <p:tav tm="100000">
                                          <p:val>
                                            <p:strVal val="#ppt_w"/>
                                          </p:val>
                                        </p:tav>
                                      </p:tavLst>
                                    </p:anim>
                                    <p:anim calcmode="lin" valueType="num">
                                      <p:cBhvr>
                                        <p:cTn id="32" dur="500" fill="hold"/>
                                        <p:tgtEl>
                                          <p:spTgt spid="30"/>
                                        </p:tgtEl>
                                        <p:attrNameLst>
                                          <p:attrName>ppt_h</p:attrName>
                                        </p:attrNameLst>
                                      </p:cBhvr>
                                      <p:tavLst>
                                        <p:tav tm="0">
                                          <p:val>
                                            <p:fltVal val="0"/>
                                          </p:val>
                                        </p:tav>
                                        <p:tav tm="100000">
                                          <p:val>
                                            <p:strVal val="#ppt_h"/>
                                          </p:val>
                                        </p:tav>
                                      </p:tavLst>
                                    </p:anim>
                                    <p:animEffect transition="in" filter="fade">
                                      <p:cBhvr>
                                        <p:cTn id="33" dur="500"/>
                                        <p:tgtEl>
                                          <p:spTgt spid="30"/>
                                        </p:tgtEl>
                                      </p:cBhvr>
                                    </p:animEffect>
                                  </p:childTnLst>
                                </p:cTn>
                              </p:par>
                              <p:par>
                                <p:cTn id="34" presetID="16" presetClass="entr" presetSubtype="21" fill="hold" grpId="0" nodeType="withEffect">
                                  <p:stCondLst>
                                    <p:cond delay="3100"/>
                                  </p:stCondLst>
                                  <p:childTnLst>
                                    <p:set>
                                      <p:cBhvr>
                                        <p:cTn id="35" dur="1" fill="hold">
                                          <p:stCondLst>
                                            <p:cond delay="0"/>
                                          </p:stCondLst>
                                        </p:cTn>
                                        <p:tgtEl>
                                          <p:spTgt spid="26"/>
                                        </p:tgtEl>
                                        <p:attrNameLst>
                                          <p:attrName>style.visibility</p:attrName>
                                        </p:attrNameLst>
                                      </p:cBhvr>
                                      <p:to>
                                        <p:strVal val="visible"/>
                                      </p:to>
                                    </p:set>
                                    <p:animEffect transition="in" filter="barn(inVertical)">
                                      <p:cBhvr>
                                        <p:cTn id="36" dur="500"/>
                                        <p:tgtEl>
                                          <p:spTgt spid="26"/>
                                        </p:tgtEl>
                                      </p:cBhvr>
                                    </p:animEffect>
                                  </p:childTnLst>
                                </p:cTn>
                              </p:par>
                              <p:par>
                                <p:cTn id="37" presetID="42" presetClass="entr" presetSubtype="0" fill="hold" grpId="0" nodeType="withEffect">
                                  <p:stCondLst>
                                    <p:cond delay="3600"/>
                                  </p:stCondLst>
                                  <p:childTnLst>
                                    <p:set>
                                      <p:cBhvr>
                                        <p:cTn id="38" dur="1" fill="hold">
                                          <p:stCondLst>
                                            <p:cond delay="0"/>
                                          </p:stCondLst>
                                        </p:cTn>
                                        <p:tgtEl>
                                          <p:spTgt spid="130"/>
                                        </p:tgtEl>
                                        <p:attrNameLst>
                                          <p:attrName>style.visibility</p:attrName>
                                        </p:attrNameLst>
                                      </p:cBhvr>
                                      <p:to>
                                        <p:strVal val="visible"/>
                                      </p:to>
                                    </p:set>
                                    <p:animEffect transition="in" filter="fade">
                                      <p:cBhvr>
                                        <p:cTn id="39" dur="1000"/>
                                        <p:tgtEl>
                                          <p:spTgt spid="130"/>
                                        </p:tgtEl>
                                      </p:cBhvr>
                                    </p:animEffect>
                                    <p:anim calcmode="lin" valueType="num">
                                      <p:cBhvr>
                                        <p:cTn id="40" dur="1000" fill="hold"/>
                                        <p:tgtEl>
                                          <p:spTgt spid="130"/>
                                        </p:tgtEl>
                                        <p:attrNameLst>
                                          <p:attrName>ppt_x</p:attrName>
                                        </p:attrNameLst>
                                      </p:cBhvr>
                                      <p:tavLst>
                                        <p:tav tm="0">
                                          <p:val>
                                            <p:strVal val="#ppt_x"/>
                                          </p:val>
                                        </p:tav>
                                        <p:tav tm="100000">
                                          <p:val>
                                            <p:strVal val="#ppt_x"/>
                                          </p:val>
                                        </p:tav>
                                      </p:tavLst>
                                    </p:anim>
                                    <p:anim calcmode="lin" valueType="num">
                                      <p:cBhvr>
                                        <p:cTn id="41" dur="1000" fill="hold"/>
                                        <p:tgtEl>
                                          <p:spTgt spid="130"/>
                                        </p:tgtEl>
                                        <p:attrNameLst>
                                          <p:attrName>ppt_y</p:attrName>
                                        </p:attrNameLst>
                                      </p:cBhvr>
                                      <p:tavLst>
                                        <p:tav tm="0">
                                          <p:val>
                                            <p:strVal val="#ppt_y+.1"/>
                                          </p:val>
                                        </p:tav>
                                        <p:tav tm="100000">
                                          <p:val>
                                            <p:strVal val="#ppt_y"/>
                                          </p:val>
                                        </p:tav>
                                      </p:tavLst>
                                    </p:anim>
                                  </p:childTnLst>
                                </p:cTn>
                              </p:par>
                              <p:par>
                                <p:cTn id="42" presetID="53" presetClass="entr" presetSubtype="16" fill="hold" grpId="0" nodeType="withEffect">
                                  <p:stCondLst>
                                    <p:cond delay="4500"/>
                                  </p:stCondLst>
                                  <p:childTnLst>
                                    <p:set>
                                      <p:cBhvr>
                                        <p:cTn id="43" dur="1" fill="hold">
                                          <p:stCondLst>
                                            <p:cond delay="0"/>
                                          </p:stCondLst>
                                        </p:cTn>
                                        <p:tgtEl>
                                          <p:spTgt spid="7"/>
                                        </p:tgtEl>
                                        <p:attrNameLst>
                                          <p:attrName>style.visibility</p:attrName>
                                        </p:attrNameLst>
                                      </p:cBhvr>
                                      <p:to>
                                        <p:strVal val="visible"/>
                                      </p:to>
                                    </p:set>
                                    <p:anim calcmode="lin" valueType="num">
                                      <p:cBhvr>
                                        <p:cTn id="44" dur="500" fill="hold"/>
                                        <p:tgtEl>
                                          <p:spTgt spid="7"/>
                                        </p:tgtEl>
                                        <p:attrNameLst>
                                          <p:attrName>ppt_w</p:attrName>
                                        </p:attrNameLst>
                                      </p:cBhvr>
                                      <p:tavLst>
                                        <p:tav tm="0">
                                          <p:val>
                                            <p:fltVal val="0"/>
                                          </p:val>
                                        </p:tav>
                                        <p:tav tm="100000">
                                          <p:val>
                                            <p:strVal val="#ppt_w"/>
                                          </p:val>
                                        </p:tav>
                                      </p:tavLst>
                                    </p:anim>
                                    <p:anim calcmode="lin" valueType="num">
                                      <p:cBhvr>
                                        <p:cTn id="45" dur="500" fill="hold"/>
                                        <p:tgtEl>
                                          <p:spTgt spid="7"/>
                                        </p:tgtEl>
                                        <p:attrNameLst>
                                          <p:attrName>ppt_h</p:attrName>
                                        </p:attrNameLst>
                                      </p:cBhvr>
                                      <p:tavLst>
                                        <p:tav tm="0">
                                          <p:val>
                                            <p:fltVal val="0"/>
                                          </p:val>
                                        </p:tav>
                                        <p:tav tm="100000">
                                          <p:val>
                                            <p:strVal val="#ppt_h"/>
                                          </p:val>
                                        </p:tav>
                                      </p:tavLst>
                                    </p:anim>
                                    <p:animEffect transition="in" filter="fade">
                                      <p:cBhvr>
                                        <p:cTn id="46" dur="500"/>
                                        <p:tgtEl>
                                          <p:spTgt spid="7"/>
                                        </p:tgtEl>
                                      </p:cBhvr>
                                    </p:animEffect>
                                  </p:childTnLst>
                                </p:cTn>
                              </p:par>
                              <p:par>
                                <p:cTn id="47" presetID="22" presetClass="entr" presetSubtype="4" fill="hold" nodeType="withEffect">
                                  <p:stCondLst>
                                    <p:cond delay="4800"/>
                                  </p:stCondLst>
                                  <p:childTnLst>
                                    <p:set>
                                      <p:cBhvr>
                                        <p:cTn id="48" dur="1" fill="hold">
                                          <p:stCondLst>
                                            <p:cond delay="0"/>
                                          </p:stCondLst>
                                        </p:cTn>
                                        <p:tgtEl>
                                          <p:spTgt spid="125"/>
                                        </p:tgtEl>
                                        <p:attrNameLst>
                                          <p:attrName>style.visibility</p:attrName>
                                        </p:attrNameLst>
                                      </p:cBhvr>
                                      <p:to>
                                        <p:strVal val="visible"/>
                                      </p:to>
                                    </p:set>
                                    <p:animEffect transition="in" filter="wipe(down)">
                                      <p:cBhvr>
                                        <p:cTn id="49" dur="500"/>
                                        <p:tgtEl>
                                          <p:spTgt spid="125"/>
                                        </p:tgtEl>
                                      </p:cBhvr>
                                    </p:animEffect>
                                  </p:childTnLst>
                                </p:cTn>
                              </p:par>
                              <p:par>
                                <p:cTn id="50" presetID="53" presetClass="entr" presetSubtype="16" fill="hold" grpId="0" nodeType="withEffect">
                                  <p:stCondLst>
                                    <p:cond delay="5200"/>
                                  </p:stCondLst>
                                  <p:childTnLst>
                                    <p:set>
                                      <p:cBhvr>
                                        <p:cTn id="51" dur="1" fill="hold">
                                          <p:stCondLst>
                                            <p:cond delay="0"/>
                                          </p:stCondLst>
                                        </p:cTn>
                                        <p:tgtEl>
                                          <p:spTgt spid="87"/>
                                        </p:tgtEl>
                                        <p:attrNameLst>
                                          <p:attrName>style.visibility</p:attrName>
                                        </p:attrNameLst>
                                      </p:cBhvr>
                                      <p:to>
                                        <p:strVal val="visible"/>
                                      </p:to>
                                    </p:set>
                                    <p:anim calcmode="lin" valueType="num">
                                      <p:cBhvr>
                                        <p:cTn id="52" dur="500" fill="hold"/>
                                        <p:tgtEl>
                                          <p:spTgt spid="87"/>
                                        </p:tgtEl>
                                        <p:attrNameLst>
                                          <p:attrName>ppt_w</p:attrName>
                                        </p:attrNameLst>
                                      </p:cBhvr>
                                      <p:tavLst>
                                        <p:tav tm="0">
                                          <p:val>
                                            <p:fltVal val="0"/>
                                          </p:val>
                                        </p:tav>
                                        <p:tav tm="100000">
                                          <p:val>
                                            <p:strVal val="#ppt_w"/>
                                          </p:val>
                                        </p:tav>
                                      </p:tavLst>
                                    </p:anim>
                                    <p:anim calcmode="lin" valueType="num">
                                      <p:cBhvr>
                                        <p:cTn id="53" dur="500" fill="hold"/>
                                        <p:tgtEl>
                                          <p:spTgt spid="87"/>
                                        </p:tgtEl>
                                        <p:attrNameLst>
                                          <p:attrName>ppt_h</p:attrName>
                                        </p:attrNameLst>
                                      </p:cBhvr>
                                      <p:tavLst>
                                        <p:tav tm="0">
                                          <p:val>
                                            <p:fltVal val="0"/>
                                          </p:val>
                                        </p:tav>
                                        <p:tav tm="100000">
                                          <p:val>
                                            <p:strVal val="#ppt_h"/>
                                          </p:val>
                                        </p:tav>
                                      </p:tavLst>
                                    </p:anim>
                                    <p:animEffect transition="in" filter="fade">
                                      <p:cBhvr>
                                        <p:cTn id="54" dur="500"/>
                                        <p:tgtEl>
                                          <p:spTgt spid="87"/>
                                        </p:tgtEl>
                                      </p:cBhvr>
                                    </p:animEffect>
                                  </p:childTnLst>
                                </p:cTn>
                              </p:par>
                              <p:par>
                                <p:cTn id="55" presetID="53" presetClass="entr" presetSubtype="16" fill="hold" grpId="0" nodeType="withEffect">
                                  <p:stCondLst>
                                    <p:cond delay="5500"/>
                                  </p:stCondLst>
                                  <p:childTnLst>
                                    <p:set>
                                      <p:cBhvr>
                                        <p:cTn id="56" dur="1" fill="hold">
                                          <p:stCondLst>
                                            <p:cond delay="0"/>
                                          </p:stCondLst>
                                        </p:cTn>
                                        <p:tgtEl>
                                          <p:spTgt spid="85"/>
                                        </p:tgtEl>
                                        <p:attrNameLst>
                                          <p:attrName>style.visibility</p:attrName>
                                        </p:attrNameLst>
                                      </p:cBhvr>
                                      <p:to>
                                        <p:strVal val="visible"/>
                                      </p:to>
                                    </p:set>
                                    <p:anim calcmode="lin" valueType="num">
                                      <p:cBhvr>
                                        <p:cTn id="57" dur="500" fill="hold"/>
                                        <p:tgtEl>
                                          <p:spTgt spid="85"/>
                                        </p:tgtEl>
                                        <p:attrNameLst>
                                          <p:attrName>ppt_w</p:attrName>
                                        </p:attrNameLst>
                                      </p:cBhvr>
                                      <p:tavLst>
                                        <p:tav tm="0">
                                          <p:val>
                                            <p:fltVal val="0"/>
                                          </p:val>
                                        </p:tav>
                                        <p:tav tm="100000">
                                          <p:val>
                                            <p:strVal val="#ppt_w"/>
                                          </p:val>
                                        </p:tav>
                                      </p:tavLst>
                                    </p:anim>
                                    <p:anim calcmode="lin" valueType="num">
                                      <p:cBhvr>
                                        <p:cTn id="58" dur="500" fill="hold"/>
                                        <p:tgtEl>
                                          <p:spTgt spid="85"/>
                                        </p:tgtEl>
                                        <p:attrNameLst>
                                          <p:attrName>ppt_h</p:attrName>
                                        </p:attrNameLst>
                                      </p:cBhvr>
                                      <p:tavLst>
                                        <p:tav tm="0">
                                          <p:val>
                                            <p:fltVal val="0"/>
                                          </p:val>
                                        </p:tav>
                                        <p:tav tm="100000">
                                          <p:val>
                                            <p:strVal val="#ppt_h"/>
                                          </p:val>
                                        </p:tav>
                                      </p:tavLst>
                                    </p:anim>
                                    <p:animEffect transition="in" filter="fade">
                                      <p:cBhvr>
                                        <p:cTn id="59" dur="500"/>
                                        <p:tgtEl>
                                          <p:spTgt spid="85"/>
                                        </p:tgtEl>
                                      </p:cBhvr>
                                    </p:animEffect>
                                  </p:childTnLst>
                                </p:cTn>
                              </p:par>
                              <p:par>
                                <p:cTn id="60" presetID="16" presetClass="entr" presetSubtype="21" fill="hold" grpId="0" nodeType="withEffect">
                                  <p:stCondLst>
                                    <p:cond delay="6000"/>
                                  </p:stCondLst>
                                  <p:childTnLst>
                                    <p:set>
                                      <p:cBhvr>
                                        <p:cTn id="61" dur="1" fill="hold">
                                          <p:stCondLst>
                                            <p:cond delay="0"/>
                                          </p:stCondLst>
                                        </p:cTn>
                                        <p:tgtEl>
                                          <p:spTgt spid="86"/>
                                        </p:tgtEl>
                                        <p:attrNameLst>
                                          <p:attrName>style.visibility</p:attrName>
                                        </p:attrNameLst>
                                      </p:cBhvr>
                                      <p:to>
                                        <p:strVal val="visible"/>
                                      </p:to>
                                    </p:set>
                                    <p:animEffect transition="in" filter="barn(inVertical)">
                                      <p:cBhvr>
                                        <p:cTn id="62" dur="500"/>
                                        <p:tgtEl>
                                          <p:spTgt spid="86"/>
                                        </p:tgtEl>
                                      </p:cBhvr>
                                    </p:animEffect>
                                  </p:childTnLst>
                                </p:cTn>
                              </p:par>
                              <p:par>
                                <p:cTn id="63" presetID="42" presetClass="entr" presetSubtype="0" fill="hold" grpId="0" nodeType="withEffect">
                                  <p:stCondLst>
                                    <p:cond delay="6300"/>
                                  </p:stCondLst>
                                  <p:childTnLst>
                                    <p:set>
                                      <p:cBhvr>
                                        <p:cTn id="64" dur="1" fill="hold">
                                          <p:stCondLst>
                                            <p:cond delay="0"/>
                                          </p:stCondLst>
                                        </p:cTn>
                                        <p:tgtEl>
                                          <p:spTgt spid="134"/>
                                        </p:tgtEl>
                                        <p:attrNameLst>
                                          <p:attrName>style.visibility</p:attrName>
                                        </p:attrNameLst>
                                      </p:cBhvr>
                                      <p:to>
                                        <p:strVal val="visible"/>
                                      </p:to>
                                    </p:set>
                                    <p:animEffect transition="in" filter="fade">
                                      <p:cBhvr>
                                        <p:cTn id="65" dur="1000"/>
                                        <p:tgtEl>
                                          <p:spTgt spid="134"/>
                                        </p:tgtEl>
                                      </p:cBhvr>
                                    </p:animEffect>
                                    <p:anim calcmode="lin" valueType="num">
                                      <p:cBhvr>
                                        <p:cTn id="66" dur="1000" fill="hold"/>
                                        <p:tgtEl>
                                          <p:spTgt spid="134"/>
                                        </p:tgtEl>
                                        <p:attrNameLst>
                                          <p:attrName>ppt_x</p:attrName>
                                        </p:attrNameLst>
                                      </p:cBhvr>
                                      <p:tavLst>
                                        <p:tav tm="0">
                                          <p:val>
                                            <p:strVal val="#ppt_x"/>
                                          </p:val>
                                        </p:tav>
                                        <p:tav tm="100000">
                                          <p:val>
                                            <p:strVal val="#ppt_x"/>
                                          </p:val>
                                        </p:tav>
                                      </p:tavLst>
                                    </p:anim>
                                    <p:anim calcmode="lin" valueType="num">
                                      <p:cBhvr>
                                        <p:cTn id="67" dur="1000" fill="hold"/>
                                        <p:tgtEl>
                                          <p:spTgt spid="134"/>
                                        </p:tgtEl>
                                        <p:attrNameLst>
                                          <p:attrName>ppt_y</p:attrName>
                                        </p:attrNameLst>
                                      </p:cBhvr>
                                      <p:tavLst>
                                        <p:tav tm="0">
                                          <p:val>
                                            <p:strVal val="#ppt_y+.1"/>
                                          </p:val>
                                        </p:tav>
                                        <p:tav tm="100000">
                                          <p:val>
                                            <p:strVal val="#ppt_y"/>
                                          </p:val>
                                        </p:tav>
                                      </p:tavLst>
                                    </p:anim>
                                  </p:childTnLst>
                                </p:cTn>
                              </p:par>
                              <p:par>
                                <p:cTn id="68" presetID="53" presetClass="entr" presetSubtype="16" fill="hold" grpId="0" nodeType="withEffect">
                                  <p:stCondLst>
                                    <p:cond delay="7200"/>
                                  </p:stCondLst>
                                  <p:childTnLst>
                                    <p:set>
                                      <p:cBhvr>
                                        <p:cTn id="69" dur="1" fill="hold">
                                          <p:stCondLst>
                                            <p:cond delay="0"/>
                                          </p:stCondLst>
                                        </p:cTn>
                                        <p:tgtEl>
                                          <p:spTgt spid="33"/>
                                        </p:tgtEl>
                                        <p:attrNameLst>
                                          <p:attrName>style.visibility</p:attrName>
                                        </p:attrNameLst>
                                      </p:cBhvr>
                                      <p:to>
                                        <p:strVal val="visible"/>
                                      </p:to>
                                    </p:set>
                                    <p:anim calcmode="lin" valueType="num">
                                      <p:cBhvr>
                                        <p:cTn id="70" dur="500" fill="hold"/>
                                        <p:tgtEl>
                                          <p:spTgt spid="33"/>
                                        </p:tgtEl>
                                        <p:attrNameLst>
                                          <p:attrName>ppt_w</p:attrName>
                                        </p:attrNameLst>
                                      </p:cBhvr>
                                      <p:tavLst>
                                        <p:tav tm="0">
                                          <p:val>
                                            <p:fltVal val="0"/>
                                          </p:val>
                                        </p:tav>
                                        <p:tav tm="100000">
                                          <p:val>
                                            <p:strVal val="#ppt_w"/>
                                          </p:val>
                                        </p:tav>
                                      </p:tavLst>
                                    </p:anim>
                                    <p:anim calcmode="lin" valueType="num">
                                      <p:cBhvr>
                                        <p:cTn id="71" dur="500" fill="hold"/>
                                        <p:tgtEl>
                                          <p:spTgt spid="33"/>
                                        </p:tgtEl>
                                        <p:attrNameLst>
                                          <p:attrName>ppt_h</p:attrName>
                                        </p:attrNameLst>
                                      </p:cBhvr>
                                      <p:tavLst>
                                        <p:tav tm="0">
                                          <p:val>
                                            <p:fltVal val="0"/>
                                          </p:val>
                                        </p:tav>
                                        <p:tav tm="100000">
                                          <p:val>
                                            <p:strVal val="#ppt_h"/>
                                          </p:val>
                                        </p:tav>
                                      </p:tavLst>
                                    </p:anim>
                                    <p:animEffect transition="in" filter="fade">
                                      <p:cBhvr>
                                        <p:cTn id="72" dur="500"/>
                                        <p:tgtEl>
                                          <p:spTgt spid="33"/>
                                        </p:tgtEl>
                                      </p:cBhvr>
                                    </p:animEffect>
                                  </p:childTnLst>
                                </p:cTn>
                              </p:par>
                              <p:par>
                                <p:cTn id="73" presetID="22" presetClass="entr" presetSubtype="4" fill="hold" nodeType="withEffect">
                                  <p:stCondLst>
                                    <p:cond delay="7700"/>
                                  </p:stCondLst>
                                  <p:childTnLst>
                                    <p:set>
                                      <p:cBhvr>
                                        <p:cTn id="74" dur="1" fill="hold">
                                          <p:stCondLst>
                                            <p:cond delay="0"/>
                                          </p:stCondLst>
                                        </p:cTn>
                                        <p:tgtEl>
                                          <p:spTgt spid="127"/>
                                        </p:tgtEl>
                                        <p:attrNameLst>
                                          <p:attrName>style.visibility</p:attrName>
                                        </p:attrNameLst>
                                      </p:cBhvr>
                                      <p:to>
                                        <p:strVal val="visible"/>
                                      </p:to>
                                    </p:set>
                                    <p:animEffect transition="in" filter="wipe(down)">
                                      <p:cBhvr>
                                        <p:cTn id="75" dur="500"/>
                                        <p:tgtEl>
                                          <p:spTgt spid="127"/>
                                        </p:tgtEl>
                                      </p:cBhvr>
                                    </p:animEffect>
                                  </p:childTnLst>
                                </p:cTn>
                              </p:par>
                              <p:par>
                                <p:cTn id="76" presetID="53" presetClass="entr" presetSubtype="16" fill="hold" grpId="0" nodeType="withEffect">
                                  <p:stCondLst>
                                    <p:cond delay="8000"/>
                                  </p:stCondLst>
                                  <p:childTnLst>
                                    <p:set>
                                      <p:cBhvr>
                                        <p:cTn id="77" dur="1" fill="hold">
                                          <p:stCondLst>
                                            <p:cond delay="0"/>
                                          </p:stCondLst>
                                        </p:cTn>
                                        <p:tgtEl>
                                          <p:spTgt spid="92"/>
                                        </p:tgtEl>
                                        <p:attrNameLst>
                                          <p:attrName>style.visibility</p:attrName>
                                        </p:attrNameLst>
                                      </p:cBhvr>
                                      <p:to>
                                        <p:strVal val="visible"/>
                                      </p:to>
                                    </p:set>
                                    <p:anim calcmode="lin" valueType="num">
                                      <p:cBhvr>
                                        <p:cTn id="78" dur="500" fill="hold"/>
                                        <p:tgtEl>
                                          <p:spTgt spid="92"/>
                                        </p:tgtEl>
                                        <p:attrNameLst>
                                          <p:attrName>ppt_w</p:attrName>
                                        </p:attrNameLst>
                                      </p:cBhvr>
                                      <p:tavLst>
                                        <p:tav tm="0">
                                          <p:val>
                                            <p:fltVal val="0"/>
                                          </p:val>
                                        </p:tav>
                                        <p:tav tm="100000">
                                          <p:val>
                                            <p:strVal val="#ppt_w"/>
                                          </p:val>
                                        </p:tav>
                                      </p:tavLst>
                                    </p:anim>
                                    <p:anim calcmode="lin" valueType="num">
                                      <p:cBhvr>
                                        <p:cTn id="79" dur="500" fill="hold"/>
                                        <p:tgtEl>
                                          <p:spTgt spid="92"/>
                                        </p:tgtEl>
                                        <p:attrNameLst>
                                          <p:attrName>ppt_h</p:attrName>
                                        </p:attrNameLst>
                                      </p:cBhvr>
                                      <p:tavLst>
                                        <p:tav tm="0">
                                          <p:val>
                                            <p:fltVal val="0"/>
                                          </p:val>
                                        </p:tav>
                                        <p:tav tm="100000">
                                          <p:val>
                                            <p:strVal val="#ppt_h"/>
                                          </p:val>
                                        </p:tav>
                                      </p:tavLst>
                                    </p:anim>
                                    <p:animEffect transition="in" filter="fade">
                                      <p:cBhvr>
                                        <p:cTn id="80" dur="500"/>
                                        <p:tgtEl>
                                          <p:spTgt spid="92"/>
                                        </p:tgtEl>
                                      </p:cBhvr>
                                    </p:animEffect>
                                  </p:childTnLst>
                                </p:cTn>
                              </p:par>
                              <p:par>
                                <p:cTn id="81" presetID="53" presetClass="entr" presetSubtype="16" fill="hold" grpId="0" nodeType="withEffect">
                                  <p:stCondLst>
                                    <p:cond delay="8400"/>
                                  </p:stCondLst>
                                  <p:childTnLst>
                                    <p:set>
                                      <p:cBhvr>
                                        <p:cTn id="82" dur="1" fill="hold">
                                          <p:stCondLst>
                                            <p:cond delay="0"/>
                                          </p:stCondLst>
                                        </p:cTn>
                                        <p:tgtEl>
                                          <p:spTgt spid="90"/>
                                        </p:tgtEl>
                                        <p:attrNameLst>
                                          <p:attrName>style.visibility</p:attrName>
                                        </p:attrNameLst>
                                      </p:cBhvr>
                                      <p:to>
                                        <p:strVal val="visible"/>
                                      </p:to>
                                    </p:set>
                                    <p:anim calcmode="lin" valueType="num">
                                      <p:cBhvr>
                                        <p:cTn id="83" dur="500" fill="hold"/>
                                        <p:tgtEl>
                                          <p:spTgt spid="90"/>
                                        </p:tgtEl>
                                        <p:attrNameLst>
                                          <p:attrName>ppt_w</p:attrName>
                                        </p:attrNameLst>
                                      </p:cBhvr>
                                      <p:tavLst>
                                        <p:tav tm="0">
                                          <p:val>
                                            <p:fltVal val="0"/>
                                          </p:val>
                                        </p:tav>
                                        <p:tav tm="100000">
                                          <p:val>
                                            <p:strVal val="#ppt_w"/>
                                          </p:val>
                                        </p:tav>
                                      </p:tavLst>
                                    </p:anim>
                                    <p:anim calcmode="lin" valueType="num">
                                      <p:cBhvr>
                                        <p:cTn id="84" dur="500" fill="hold"/>
                                        <p:tgtEl>
                                          <p:spTgt spid="90"/>
                                        </p:tgtEl>
                                        <p:attrNameLst>
                                          <p:attrName>ppt_h</p:attrName>
                                        </p:attrNameLst>
                                      </p:cBhvr>
                                      <p:tavLst>
                                        <p:tav tm="0">
                                          <p:val>
                                            <p:fltVal val="0"/>
                                          </p:val>
                                        </p:tav>
                                        <p:tav tm="100000">
                                          <p:val>
                                            <p:strVal val="#ppt_h"/>
                                          </p:val>
                                        </p:tav>
                                      </p:tavLst>
                                    </p:anim>
                                    <p:animEffect transition="in" filter="fade">
                                      <p:cBhvr>
                                        <p:cTn id="85" dur="500"/>
                                        <p:tgtEl>
                                          <p:spTgt spid="90"/>
                                        </p:tgtEl>
                                      </p:cBhvr>
                                    </p:animEffect>
                                  </p:childTnLst>
                                </p:cTn>
                              </p:par>
                              <p:par>
                                <p:cTn id="86" presetID="16" presetClass="entr" presetSubtype="21" fill="hold" grpId="0" nodeType="withEffect">
                                  <p:stCondLst>
                                    <p:cond delay="8700"/>
                                  </p:stCondLst>
                                  <p:childTnLst>
                                    <p:set>
                                      <p:cBhvr>
                                        <p:cTn id="87" dur="1" fill="hold">
                                          <p:stCondLst>
                                            <p:cond delay="0"/>
                                          </p:stCondLst>
                                        </p:cTn>
                                        <p:tgtEl>
                                          <p:spTgt spid="91"/>
                                        </p:tgtEl>
                                        <p:attrNameLst>
                                          <p:attrName>style.visibility</p:attrName>
                                        </p:attrNameLst>
                                      </p:cBhvr>
                                      <p:to>
                                        <p:strVal val="visible"/>
                                      </p:to>
                                    </p:set>
                                    <p:animEffect transition="in" filter="barn(inVertical)">
                                      <p:cBhvr>
                                        <p:cTn id="88" dur="500"/>
                                        <p:tgtEl>
                                          <p:spTgt spid="91"/>
                                        </p:tgtEl>
                                      </p:cBhvr>
                                    </p:animEffect>
                                  </p:childTnLst>
                                </p:cTn>
                              </p:par>
                              <p:par>
                                <p:cTn id="89" presetID="42" presetClass="entr" presetSubtype="0" fill="hold" grpId="0" nodeType="withEffect">
                                  <p:stCondLst>
                                    <p:cond delay="9100"/>
                                  </p:stCondLst>
                                  <p:childTnLst>
                                    <p:set>
                                      <p:cBhvr>
                                        <p:cTn id="90" dur="1" fill="hold">
                                          <p:stCondLst>
                                            <p:cond delay="0"/>
                                          </p:stCondLst>
                                        </p:cTn>
                                        <p:tgtEl>
                                          <p:spTgt spid="135"/>
                                        </p:tgtEl>
                                        <p:attrNameLst>
                                          <p:attrName>style.visibility</p:attrName>
                                        </p:attrNameLst>
                                      </p:cBhvr>
                                      <p:to>
                                        <p:strVal val="visible"/>
                                      </p:to>
                                    </p:set>
                                    <p:animEffect transition="in" filter="fade">
                                      <p:cBhvr>
                                        <p:cTn id="91" dur="1000"/>
                                        <p:tgtEl>
                                          <p:spTgt spid="135"/>
                                        </p:tgtEl>
                                      </p:cBhvr>
                                    </p:animEffect>
                                    <p:anim calcmode="lin" valueType="num">
                                      <p:cBhvr>
                                        <p:cTn id="92" dur="1000" fill="hold"/>
                                        <p:tgtEl>
                                          <p:spTgt spid="135"/>
                                        </p:tgtEl>
                                        <p:attrNameLst>
                                          <p:attrName>ppt_x</p:attrName>
                                        </p:attrNameLst>
                                      </p:cBhvr>
                                      <p:tavLst>
                                        <p:tav tm="0">
                                          <p:val>
                                            <p:strVal val="#ppt_x"/>
                                          </p:val>
                                        </p:tav>
                                        <p:tav tm="100000">
                                          <p:val>
                                            <p:strVal val="#ppt_x"/>
                                          </p:val>
                                        </p:tav>
                                      </p:tavLst>
                                    </p:anim>
                                    <p:anim calcmode="lin" valueType="num">
                                      <p:cBhvr>
                                        <p:cTn id="93" dur="1000" fill="hold"/>
                                        <p:tgtEl>
                                          <p:spTgt spid="135"/>
                                        </p:tgtEl>
                                        <p:attrNameLst>
                                          <p:attrName>ppt_y</p:attrName>
                                        </p:attrNameLst>
                                      </p:cBhvr>
                                      <p:tavLst>
                                        <p:tav tm="0">
                                          <p:val>
                                            <p:strVal val="#ppt_y+.1"/>
                                          </p:val>
                                        </p:tav>
                                        <p:tav tm="100000">
                                          <p:val>
                                            <p:strVal val="#ppt_y"/>
                                          </p:val>
                                        </p:tav>
                                      </p:tavLst>
                                    </p:anim>
                                  </p:childTnLst>
                                </p:cTn>
                              </p:par>
                              <p:par>
                                <p:cTn id="94" presetID="53" presetClass="entr" presetSubtype="16" fill="hold" grpId="0" nodeType="withEffect">
                                  <p:stCondLst>
                                    <p:cond delay="10000"/>
                                  </p:stCondLst>
                                  <p:childTnLst>
                                    <p:set>
                                      <p:cBhvr>
                                        <p:cTn id="95" dur="1" fill="hold">
                                          <p:stCondLst>
                                            <p:cond delay="0"/>
                                          </p:stCondLst>
                                        </p:cTn>
                                        <p:tgtEl>
                                          <p:spTgt spid="6"/>
                                        </p:tgtEl>
                                        <p:attrNameLst>
                                          <p:attrName>style.visibility</p:attrName>
                                        </p:attrNameLst>
                                      </p:cBhvr>
                                      <p:to>
                                        <p:strVal val="visible"/>
                                      </p:to>
                                    </p:set>
                                    <p:anim calcmode="lin" valueType="num">
                                      <p:cBhvr>
                                        <p:cTn id="96" dur="500" fill="hold"/>
                                        <p:tgtEl>
                                          <p:spTgt spid="6"/>
                                        </p:tgtEl>
                                        <p:attrNameLst>
                                          <p:attrName>ppt_w</p:attrName>
                                        </p:attrNameLst>
                                      </p:cBhvr>
                                      <p:tavLst>
                                        <p:tav tm="0">
                                          <p:val>
                                            <p:fltVal val="0"/>
                                          </p:val>
                                        </p:tav>
                                        <p:tav tm="100000">
                                          <p:val>
                                            <p:strVal val="#ppt_w"/>
                                          </p:val>
                                        </p:tav>
                                      </p:tavLst>
                                    </p:anim>
                                    <p:anim calcmode="lin" valueType="num">
                                      <p:cBhvr>
                                        <p:cTn id="97" dur="500" fill="hold"/>
                                        <p:tgtEl>
                                          <p:spTgt spid="6"/>
                                        </p:tgtEl>
                                        <p:attrNameLst>
                                          <p:attrName>ppt_h</p:attrName>
                                        </p:attrNameLst>
                                      </p:cBhvr>
                                      <p:tavLst>
                                        <p:tav tm="0">
                                          <p:val>
                                            <p:fltVal val="0"/>
                                          </p:val>
                                        </p:tav>
                                        <p:tav tm="100000">
                                          <p:val>
                                            <p:strVal val="#ppt_h"/>
                                          </p:val>
                                        </p:tav>
                                      </p:tavLst>
                                    </p:anim>
                                    <p:animEffect transition="in" filter="fade">
                                      <p:cBhvr>
                                        <p:cTn id="98" dur="500"/>
                                        <p:tgtEl>
                                          <p:spTgt spid="6"/>
                                        </p:tgtEl>
                                      </p:cBhvr>
                                    </p:animEffect>
                                  </p:childTnLst>
                                </p:cTn>
                              </p:par>
                              <p:par>
                                <p:cTn id="99" presetID="22" presetClass="entr" presetSubtype="4" fill="hold" nodeType="withEffect">
                                  <p:stCondLst>
                                    <p:cond delay="10400"/>
                                  </p:stCondLst>
                                  <p:childTnLst>
                                    <p:set>
                                      <p:cBhvr>
                                        <p:cTn id="100" dur="1" fill="hold">
                                          <p:stCondLst>
                                            <p:cond delay="0"/>
                                          </p:stCondLst>
                                        </p:cTn>
                                        <p:tgtEl>
                                          <p:spTgt spid="128"/>
                                        </p:tgtEl>
                                        <p:attrNameLst>
                                          <p:attrName>style.visibility</p:attrName>
                                        </p:attrNameLst>
                                      </p:cBhvr>
                                      <p:to>
                                        <p:strVal val="visible"/>
                                      </p:to>
                                    </p:set>
                                    <p:animEffect transition="in" filter="wipe(down)">
                                      <p:cBhvr>
                                        <p:cTn id="101" dur="500"/>
                                        <p:tgtEl>
                                          <p:spTgt spid="128"/>
                                        </p:tgtEl>
                                      </p:cBhvr>
                                    </p:animEffect>
                                  </p:childTnLst>
                                </p:cTn>
                              </p:par>
                              <p:par>
                                <p:cTn id="102" presetID="53" presetClass="entr" presetSubtype="16" fill="hold" grpId="0" nodeType="withEffect">
                                  <p:stCondLst>
                                    <p:cond delay="10800"/>
                                  </p:stCondLst>
                                  <p:childTnLst>
                                    <p:set>
                                      <p:cBhvr>
                                        <p:cTn id="103" dur="1" fill="hold">
                                          <p:stCondLst>
                                            <p:cond delay="0"/>
                                          </p:stCondLst>
                                        </p:cTn>
                                        <p:tgtEl>
                                          <p:spTgt spid="97"/>
                                        </p:tgtEl>
                                        <p:attrNameLst>
                                          <p:attrName>style.visibility</p:attrName>
                                        </p:attrNameLst>
                                      </p:cBhvr>
                                      <p:to>
                                        <p:strVal val="visible"/>
                                      </p:to>
                                    </p:set>
                                    <p:anim calcmode="lin" valueType="num">
                                      <p:cBhvr>
                                        <p:cTn id="104" dur="500" fill="hold"/>
                                        <p:tgtEl>
                                          <p:spTgt spid="97"/>
                                        </p:tgtEl>
                                        <p:attrNameLst>
                                          <p:attrName>ppt_w</p:attrName>
                                        </p:attrNameLst>
                                      </p:cBhvr>
                                      <p:tavLst>
                                        <p:tav tm="0">
                                          <p:val>
                                            <p:fltVal val="0"/>
                                          </p:val>
                                        </p:tav>
                                        <p:tav tm="100000">
                                          <p:val>
                                            <p:strVal val="#ppt_w"/>
                                          </p:val>
                                        </p:tav>
                                      </p:tavLst>
                                    </p:anim>
                                    <p:anim calcmode="lin" valueType="num">
                                      <p:cBhvr>
                                        <p:cTn id="105" dur="500" fill="hold"/>
                                        <p:tgtEl>
                                          <p:spTgt spid="97"/>
                                        </p:tgtEl>
                                        <p:attrNameLst>
                                          <p:attrName>ppt_h</p:attrName>
                                        </p:attrNameLst>
                                      </p:cBhvr>
                                      <p:tavLst>
                                        <p:tav tm="0">
                                          <p:val>
                                            <p:fltVal val="0"/>
                                          </p:val>
                                        </p:tav>
                                        <p:tav tm="100000">
                                          <p:val>
                                            <p:strVal val="#ppt_h"/>
                                          </p:val>
                                        </p:tav>
                                      </p:tavLst>
                                    </p:anim>
                                    <p:animEffect transition="in" filter="fade">
                                      <p:cBhvr>
                                        <p:cTn id="106" dur="500"/>
                                        <p:tgtEl>
                                          <p:spTgt spid="97"/>
                                        </p:tgtEl>
                                      </p:cBhvr>
                                    </p:animEffect>
                                  </p:childTnLst>
                                </p:cTn>
                              </p:par>
                              <p:par>
                                <p:cTn id="107" presetID="53" presetClass="entr" presetSubtype="16" fill="hold" grpId="0" nodeType="withEffect">
                                  <p:stCondLst>
                                    <p:cond delay="11100"/>
                                  </p:stCondLst>
                                  <p:childTnLst>
                                    <p:set>
                                      <p:cBhvr>
                                        <p:cTn id="108" dur="1" fill="hold">
                                          <p:stCondLst>
                                            <p:cond delay="0"/>
                                          </p:stCondLst>
                                        </p:cTn>
                                        <p:tgtEl>
                                          <p:spTgt spid="95"/>
                                        </p:tgtEl>
                                        <p:attrNameLst>
                                          <p:attrName>style.visibility</p:attrName>
                                        </p:attrNameLst>
                                      </p:cBhvr>
                                      <p:to>
                                        <p:strVal val="visible"/>
                                      </p:to>
                                    </p:set>
                                    <p:anim calcmode="lin" valueType="num">
                                      <p:cBhvr>
                                        <p:cTn id="109" dur="500" fill="hold"/>
                                        <p:tgtEl>
                                          <p:spTgt spid="95"/>
                                        </p:tgtEl>
                                        <p:attrNameLst>
                                          <p:attrName>ppt_w</p:attrName>
                                        </p:attrNameLst>
                                      </p:cBhvr>
                                      <p:tavLst>
                                        <p:tav tm="0">
                                          <p:val>
                                            <p:fltVal val="0"/>
                                          </p:val>
                                        </p:tav>
                                        <p:tav tm="100000">
                                          <p:val>
                                            <p:strVal val="#ppt_w"/>
                                          </p:val>
                                        </p:tav>
                                      </p:tavLst>
                                    </p:anim>
                                    <p:anim calcmode="lin" valueType="num">
                                      <p:cBhvr>
                                        <p:cTn id="110" dur="500" fill="hold"/>
                                        <p:tgtEl>
                                          <p:spTgt spid="95"/>
                                        </p:tgtEl>
                                        <p:attrNameLst>
                                          <p:attrName>ppt_h</p:attrName>
                                        </p:attrNameLst>
                                      </p:cBhvr>
                                      <p:tavLst>
                                        <p:tav tm="0">
                                          <p:val>
                                            <p:fltVal val="0"/>
                                          </p:val>
                                        </p:tav>
                                        <p:tav tm="100000">
                                          <p:val>
                                            <p:strVal val="#ppt_h"/>
                                          </p:val>
                                        </p:tav>
                                      </p:tavLst>
                                    </p:anim>
                                    <p:animEffect transition="in" filter="fade">
                                      <p:cBhvr>
                                        <p:cTn id="111" dur="500"/>
                                        <p:tgtEl>
                                          <p:spTgt spid="95"/>
                                        </p:tgtEl>
                                      </p:cBhvr>
                                    </p:animEffect>
                                  </p:childTnLst>
                                </p:cTn>
                              </p:par>
                              <p:par>
                                <p:cTn id="112" presetID="16" presetClass="entr" presetSubtype="21" fill="hold" grpId="0" nodeType="withEffect">
                                  <p:stCondLst>
                                    <p:cond delay="11400"/>
                                  </p:stCondLst>
                                  <p:childTnLst>
                                    <p:set>
                                      <p:cBhvr>
                                        <p:cTn id="113" dur="1" fill="hold">
                                          <p:stCondLst>
                                            <p:cond delay="0"/>
                                          </p:stCondLst>
                                        </p:cTn>
                                        <p:tgtEl>
                                          <p:spTgt spid="96"/>
                                        </p:tgtEl>
                                        <p:attrNameLst>
                                          <p:attrName>style.visibility</p:attrName>
                                        </p:attrNameLst>
                                      </p:cBhvr>
                                      <p:to>
                                        <p:strVal val="visible"/>
                                      </p:to>
                                    </p:set>
                                    <p:animEffect transition="in" filter="barn(inVertical)">
                                      <p:cBhvr>
                                        <p:cTn id="114" dur="500"/>
                                        <p:tgtEl>
                                          <p:spTgt spid="96"/>
                                        </p:tgtEl>
                                      </p:cBhvr>
                                    </p:animEffect>
                                  </p:childTnLst>
                                </p:cTn>
                              </p:par>
                              <p:par>
                                <p:cTn id="115" presetID="42" presetClass="entr" presetSubtype="0" fill="hold" grpId="0" nodeType="withEffect">
                                  <p:stCondLst>
                                    <p:cond delay="11900"/>
                                  </p:stCondLst>
                                  <p:childTnLst>
                                    <p:set>
                                      <p:cBhvr>
                                        <p:cTn id="116" dur="1" fill="hold">
                                          <p:stCondLst>
                                            <p:cond delay="0"/>
                                          </p:stCondLst>
                                        </p:cTn>
                                        <p:tgtEl>
                                          <p:spTgt spid="136"/>
                                        </p:tgtEl>
                                        <p:attrNameLst>
                                          <p:attrName>style.visibility</p:attrName>
                                        </p:attrNameLst>
                                      </p:cBhvr>
                                      <p:to>
                                        <p:strVal val="visible"/>
                                      </p:to>
                                    </p:set>
                                    <p:animEffect transition="in" filter="fade">
                                      <p:cBhvr>
                                        <p:cTn id="117" dur="1000"/>
                                        <p:tgtEl>
                                          <p:spTgt spid="136"/>
                                        </p:tgtEl>
                                      </p:cBhvr>
                                    </p:animEffect>
                                    <p:anim calcmode="lin" valueType="num">
                                      <p:cBhvr>
                                        <p:cTn id="118" dur="1000" fill="hold"/>
                                        <p:tgtEl>
                                          <p:spTgt spid="136"/>
                                        </p:tgtEl>
                                        <p:attrNameLst>
                                          <p:attrName>ppt_x</p:attrName>
                                        </p:attrNameLst>
                                      </p:cBhvr>
                                      <p:tavLst>
                                        <p:tav tm="0">
                                          <p:val>
                                            <p:strVal val="#ppt_x"/>
                                          </p:val>
                                        </p:tav>
                                        <p:tav tm="100000">
                                          <p:val>
                                            <p:strVal val="#ppt_x"/>
                                          </p:val>
                                        </p:tav>
                                      </p:tavLst>
                                    </p:anim>
                                    <p:anim calcmode="lin" valueType="num">
                                      <p:cBhvr>
                                        <p:cTn id="119" dur="1000" fill="hold"/>
                                        <p:tgtEl>
                                          <p:spTgt spid="1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33" grpId="0" animBg="1"/>
      <p:bldP spid="26" grpId="0" animBg="1"/>
      <p:bldP spid="29" grpId="0" animBg="1"/>
      <p:bldP spid="30" grpId="0" animBg="1"/>
      <p:bldP spid="86" grpId="0" animBg="1"/>
      <p:bldP spid="87" grpId="0" animBg="1"/>
      <p:bldP spid="85" grpId="0" animBg="1"/>
      <p:bldP spid="91" grpId="0" animBg="1"/>
      <p:bldP spid="92" grpId="0" animBg="1"/>
      <p:bldP spid="90" grpId="0" animBg="1"/>
      <p:bldP spid="96" grpId="0" animBg="1"/>
      <p:bldP spid="97" grpId="0" animBg="1"/>
      <p:bldP spid="95" grpId="0" animBg="1"/>
      <p:bldP spid="130" grpId="0"/>
      <p:bldP spid="134" grpId="0"/>
      <p:bldP spid="135" grpId="0"/>
      <p:bldP spid="1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sp>
        <p:nvSpPr>
          <p:cNvPr id="17" name="TextBox 16">
            <a:extLst>
              <a:ext uri="{FF2B5EF4-FFF2-40B4-BE49-F238E27FC236}">
                <a16:creationId xmlns:a16="http://schemas.microsoft.com/office/drawing/2014/main" id="{FD7C9D53-8F4E-47CF-801E-575A03A77971}"/>
              </a:ext>
            </a:extLst>
          </p:cNvPr>
          <p:cNvSpPr txBox="1"/>
          <p:nvPr/>
        </p:nvSpPr>
        <p:spPr>
          <a:xfrm>
            <a:off x="758553" y="1681952"/>
            <a:ext cx="510716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xây dỰng giải thuật điều khiển</a:t>
            </a:r>
          </a:p>
        </p:txBody>
      </p:sp>
      <p:sp>
        <p:nvSpPr>
          <p:cNvPr id="12" name="TextBox 11">
            <a:extLst>
              <a:ext uri="{FF2B5EF4-FFF2-40B4-BE49-F238E27FC236}">
                <a16:creationId xmlns:a16="http://schemas.microsoft.com/office/drawing/2014/main" id="{6277CA3D-25F8-4D27-BCFA-5493F0A9BEA0}"/>
              </a:ext>
            </a:extLst>
          </p:cNvPr>
          <p:cNvSpPr txBox="1"/>
          <p:nvPr/>
        </p:nvSpPr>
        <p:spPr>
          <a:xfrm>
            <a:off x="5865720" y="1681951"/>
            <a:ext cx="5067093" cy="615553"/>
          </a:xfrm>
          <a:prstGeom prst="rect">
            <a:avLst/>
          </a:prstGeom>
          <a:noFill/>
        </p:spPr>
        <p:txBody>
          <a:bodyPr wrap="none" lIns="0" tIns="0" rIns="0" bIns="0" rtlCol="0">
            <a:spAutoFit/>
          </a:bodyPr>
          <a:lstStyle/>
          <a:p>
            <a:pPr algn="l"/>
            <a:r>
              <a:rPr lang="en-US" sz="4000">
                <a:solidFill>
                  <a:srgbClr val="2BA687"/>
                </a:solidFill>
                <a:latin typeface="#9Slide02 Tieu de rat dai 02" panose="020B0606020202050201" pitchFamily="34" charset="0"/>
              </a:rPr>
              <a:t>: Giao tiếp giữa ESP8266 và APP</a:t>
            </a:r>
          </a:p>
        </p:txBody>
      </p:sp>
      <p:pic>
        <p:nvPicPr>
          <p:cNvPr id="11" name="Picture 10" descr="Diagram&#10;&#10;Description automatically generated">
            <a:extLst>
              <a:ext uri="{FF2B5EF4-FFF2-40B4-BE49-F238E27FC236}">
                <a16:creationId xmlns:a16="http://schemas.microsoft.com/office/drawing/2014/main" id="{0DDCCCD5-DDDD-442E-A621-AC5DDFE6776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52" y="2508137"/>
            <a:ext cx="8117864" cy="4058932"/>
          </a:xfrm>
          <a:prstGeom prst="rect">
            <a:avLst/>
          </a:prstGeom>
          <a:noFill/>
          <a:ln>
            <a:noFill/>
          </a:ln>
        </p:spPr>
      </p:pic>
      <p:cxnSp>
        <p:nvCxnSpPr>
          <p:cNvPr id="3" name="Straight Arrow Connector 2">
            <a:extLst>
              <a:ext uri="{FF2B5EF4-FFF2-40B4-BE49-F238E27FC236}">
                <a16:creationId xmlns:a16="http://schemas.microsoft.com/office/drawing/2014/main" id="{0A08792E-7A44-4831-85EE-67BFA385181F}"/>
              </a:ext>
            </a:extLst>
          </p:cNvPr>
          <p:cNvCxnSpPr/>
          <p:nvPr/>
        </p:nvCxnSpPr>
        <p:spPr>
          <a:xfrm>
            <a:off x="9144000" y="5029200"/>
            <a:ext cx="11430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2073D41-BB93-4180-A00D-B843C942710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0502084" y="4077097"/>
            <a:ext cx="1574473" cy="1904206"/>
          </a:xfrm>
          <a:prstGeom prst="rect">
            <a:avLst/>
          </a:prstGeom>
        </p:spPr>
      </p:pic>
      <p:sp>
        <p:nvSpPr>
          <p:cNvPr id="4" name="TextBox 3">
            <a:extLst>
              <a:ext uri="{FF2B5EF4-FFF2-40B4-BE49-F238E27FC236}">
                <a16:creationId xmlns:a16="http://schemas.microsoft.com/office/drawing/2014/main" id="{5E2AB3A4-BE6E-4B59-B69C-8CE8EC4569FB}"/>
              </a:ext>
            </a:extLst>
          </p:cNvPr>
          <p:cNvSpPr txBox="1"/>
          <p:nvPr/>
        </p:nvSpPr>
        <p:spPr>
          <a:xfrm>
            <a:off x="9272288" y="4724400"/>
            <a:ext cx="997068" cy="276999"/>
          </a:xfrm>
          <a:prstGeom prst="rect">
            <a:avLst/>
          </a:prstGeom>
          <a:noFill/>
        </p:spPr>
        <p:txBody>
          <a:bodyPr wrap="none" lIns="0" tIns="0" rIns="0" bIns="0" rtlCol="0">
            <a:spAutoFit/>
          </a:bodyPr>
          <a:lstStyle/>
          <a:p>
            <a:pPr algn="l"/>
            <a:r>
              <a:rPr lang="en-US">
                <a:solidFill>
                  <a:schemeClr val="tx1">
                    <a:lumMod val="50000"/>
                    <a:lumOff val="50000"/>
                  </a:schemeClr>
                </a:solidFill>
              </a:rPr>
              <a:t>DataJSon</a:t>
            </a:r>
          </a:p>
        </p:txBody>
      </p:sp>
    </p:spTree>
    <p:extLst>
      <p:ext uri="{BB962C8B-B14F-4D97-AF65-F5344CB8AC3E}">
        <p14:creationId xmlns:p14="http://schemas.microsoft.com/office/powerpoint/2010/main" val="8549772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grpSp>
        <p:nvGrpSpPr>
          <p:cNvPr id="2" name="Group 1">
            <a:extLst>
              <a:ext uri="{FF2B5EF4-FFF2-40B4-BE49-F238E27FC236}">
                <a16:creationId xmlns:a16="http://schemas.microsoft.com/office/drawing/2014/main" id="{2F924595-54AE-4B99-9D3E-42256AA9007C}"/>
              </a:ext>
            </a:extLst>
          </p:cNvPr>
          <p:cNvGrpSpPr/>
          <p:nvPr/>
        </p:nvGrpSpPr>
        <p:grpSpPr>
          <a:xfrm>
            <a:off x="2809043" y="1681951"/>
            <a:ext cx="6573915" cy="615554"/>
            <a:chOff x="758553" y="1681951"/>
            <a:chExt cx="6573915" cy="615554"/>
          </a:xfrm>
        </p:grpSpPr>
        <p:sp>
          <p:nvSpPr>
            <p:cNvPr id="17" name="TextBox 16">
              <a:extLst>
                <a:ext uri="{FF2B5EF4-FFF2-40B4-BE49-F238E27FC236}">
                  <a16:creationId xmlns:a16="http://schemas.microsoft.com/office/drawing/2014/main" id="{FD7C9D53-8F4E-47CF-801E-575A03A77971}"/>
                </a:ext>
              </a:extLst>
            </p:cNvPr>
            <p:cNvSpPr txBox="1"/>
            <p:nvPr/>
          </p:nvSpPr>
          <p:spPr>
            <a:xfrm>
              <a:off x="758553" y="1681952"/>
              <a:ext cx="5107167" cy="615553"/>
            </a:xfrm>
            <a:prstGeom prst="rect">
              <a:avLst/>
            </a:prstGeom>
            <a:noFill/>
          </p:spPr>
          <p:txBody>
            <a:bodyPr wrap="none" lIns="0" tIns="0" rIns="0" bIns="0" rtlCol="0">
              <a:spAutoFit/>
            </a:bodyPr>
            <a:lstStyle/>
            <a:p>
              <a:pPr algn="ctr"/>
              <a:r>
                <a:rPr lang="en-US" sz="4000">
                  <a:solidFill>
                    <a:schemeClr val="tx1">
                      <a:lumMod val="50000"/>
                      <a:lumOff val="50000"/>
                    </a:schemeClr>
                  </a:solidFill>
                  <a:latin typeface="#9Slide02 Tieu de rat dai 02" panose="020B0606020202050201" pitchFamily="34" charset="0"/>
                </a:rPr>
                <a:t>xây dỰng giải thuật điều khiển</a:t>
              </a:r>
            </a:p>
          </p:txBody>
        </p:sp>
        <p:sp>
          <p:nvSpPr>
            <p:cNvPr id="12" name="TextBox 11">
              <a:extLst>
                <a:ext uri="{FF2B5EF4-FFF2-40B4-BE49-F238E27FC236}">
                  <a16:creationId xmlns:a16="http://schemas.microsoft.com/office/drawing/2014/main" id="{6277CA3D-25F8-4D27-BCFA-5493F0A9BEA0}"/>
                </a:ext>
              </a:extLst>
            </p:cNvPr>
            <p:cNvSpPr txBox="1"/>
            <p:nvPr/>
          </p:nvSpPr>
          <p:spPr>
            <a:xfrm>
              <a:off x="5865720" y="1681951"/>
              <a:ext cx="1466748" cy="615553"/>
            </a:xfrm>
            <a:prstGeom prst="rect">
              <a:avLst/>
            </a:prstGeom>
            <a:noFill/>
          </p:spPr>
          <p:txBody>
            <a:bodyPr wrap="none" lIns="0" tIns="0" rIns="0" bIns="0" rtlCol="0">
              <a:spAutoFit/>
            </a:bodyPr>
            <a:lstStyle/>
            <a:p>
              <a:pPr algn="ctr"/>
              <a:r>
                <a:rPr lang="en-US" sz="4000">
                  <a:solidFill>
                    <a:srgbClr val="2BA687"/>
                  </a:solidFill>
                  <a:latin typeface="#9Slide02 Tieu de rat dai 02" panose="020B0606020202050201" pitchFamily="34" charset="0"/>
                </a:rPr>
                <a:t>: Manual</a:t>
              </a:r>
            </a:p>
          </p:txBody>
        </p:sp>
      </p:grpSp>
      <p:pic>
        <p:nvPicPr>
          <p:cNvPr id="7170" name="Picture 2" descr="Không có mô tả.">
            <a:extLst>
              <a:ext uri="{FF2B5EF4-FFF2-40B4-BE49-F238E27FC236}">
                <a16:creationId xmlns:a16="http://schemas.microsoft.com/office/drawing/2014/main" id="{C796046B-6F2E-4D19-9939-B4B8AA97A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38" y="2508139"/>
            <a:ext cx="2355892" cy="41367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6F11D60-486E-4C17-93DB-2FE72126291A}"/>
              </a:ext>
            </a:extLst>
          </p:cNvPr>
          <p:cNvSpPr/>
          <p:nvPr/>
        </p:nvSpPr>
        <p:spPr>
          <a:xfrm>
            <a:off x="5711893" y="3733800"/>
            <a:ext cx="3344210" cy="15128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TÍNH TOÁN ĐỘNG HỌC</a:t>
            </a:r>
          </a:p>
        </p:txBody>
      </p:sp>
      <p:cxnSp>
        <p:nvCxnSpPr>
          <p:cNvPr id="7" name="Straight Arrow Connector 6">
            <a:extLst>
              <a:ext uri="{FF2B5EF4-FFF2-40B4-BE49-F238E27FC236}">
                <a16:creationId xmlns:a16="http://schemas.microsoft.com/office/drawing/2014/main" id="{95197A81-9F9B-4155-AB0A-F575DE4D6C87}"/>
              </a:ext>
            </a:extLst>
          </p:cNvPr>
          <p:cNvCxnSpPr>
            <a:cxnSpLocks/>
          </p:cNvCxnSpPr>
          <p:nvPr/>
        </p:nvCxnSpPr>
        <p:spPr>
          <a:xfrm>
            <a:off x="3293779" y="4490248"/>
            <a:ext cx="2418114" cy="0"/>
          </a:xfrm>
          <a:prstGeom prst="straightConnector1">
            <a:avLst/>
          </a:prstGeom>
          <a:ln w="3810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4520D72-DFFB-4E5D-93F5-75B0CE5B931C}"/>
              </a:ext>
            </a:extLst>
          </p:cNvPr>
          <p:cNvCxnSpPr>
            <a:cxnSpLocks/>
          </p:cNvCxnSpPr>
          <p:nvPr/>
        </p:nvCxnSpPr>
        <p:spPr>
          <a:xfrm>
            <a:off x="9056103" y="4490248"/>
            <a:ext cx="2872363" cy="0"/>
          </a:xfrm>
          <a:prstGeom prst="straightConnector1">
            <a:avLst/>
          </a:prstGeom>
          <a:ln w="3810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E897CC6-D2C7-4EE9-8D7A-553781348D48}"/>
              </a:ext>
            </a:extLst>
          </p:cNvPr>
          <p:cNvSpPr txBox="1"/>
          <p:nvPr/>
        </p:nvSpPr>
        <p:spPr>
          <a:xfrm>
            <a:off x="3293779" y="4114800"/>
            <a:ext cx="2260234" cy="307777"/>
          </a:xfrm>
          <a:prstGeom prst="rect">
            <a:avLst/>
          </a:prstGeom>
          <a:noFill/>
        </p:spPr>
        <p:txBody>
          <a:bodyPr wrap="none" lIns="0" tIns="0" rIns="0" bIns="0" rtlCol="0">
            <a:spAutoFit/>
          </a:bodyPr>
          <a:lstStyle/>
          <a:p>
            <a:pPr algn="l"/>
            <a:r>
              <a:rPr lang="en-US" sz="2000">
                <a:solidFill>
                  <a:schemeClr val="tx1">
                    <a:lumMod val="50000"/>
                    <a:lumOff val="50000"/>
                  </a:schemeClr>
                </a:solidFill>
              </a:rPr>
              <a:t>HƯỚNG DI CHUYỂN</a:t>
            </a:r>
          </a:p>
        </p:txBody>
      </p:sp>
      <p:sp>
        <p:nvSpPr>
          <p:cNvPr id="24" name="TextBox 23">
            <a:extLst>
              <a:ext uri="{FF2B5EF4-FFF2-40B4-BE49-F238E27FC236}">
                <a16:creationId xmlns:a16="http://schemas.microsoft.com/office/drawing/2014/main" id="{650D7714-5A62-4803-96A3-60E7D8CB3032}"/>
              </a:ext>
            </a:extLst>
          </p:cNvPr>
          <p:cNvSpPr txBox="1"/>
          <p:nvPr/>
        </p:nvSpPr>
        <p:spPr>
          <a:xfrm>
            <a:off x="9129623" y="4114800"/>
            <a:ext cx="2798843" cy="307777"/>
          </a:xfrm>
          <a:prstGeom prst="rect">
            <a:avLst/>
          </a:prstGeom>
          <a:noFill/>
        </p:spPr>
        <p:txBody>
          <a:bodyPr wrap="none" lIns="0" tIns="0" rIns="0" bIns="0" rtlCol="0">
            <a:spAutoFit/>
          </a:bodyPr>
          <a:lstStyle/>
          <a:p>
            <a:pPr algn="l"/>
            <a:r>
              <a:rPr lang="en-US" sz="2000">
                <a:solidFill>
                  <a:schemeClr val="tx1">
                    <a:lumMod val="50000"/>
                    <a:lumOff val="50000"/>
                  </a:schemeClr>
                </a:solidFill>
              </a:rPr>
              <a:t>HƯỚNG QUAY ĐỘNG CƠ</a:t>
            </a:r>
          </a:p>
        </p:txBody>
      </p:sp>
      <p:sp>
        <p:nvSpPr>
          <p:cNvPr id="30" name="TextBox 29">
            <a:extLst>
              <a:ext uri="{FF2B5EF4-FFF2-40B4-BE49-F238E27FC236}">
                <a16:creationId xmlns:a16="http://schemas.microsoft.com/office/drawing/2014/main" id="{C31E3DB4-CF2D-494E-99DB-5A2549A2536B}"/>
              </a:ext>
            </a:extLst>
          </p:cNvPr>
          <p:cNvSpPr txBox="1"/>
          <p:nvPr/>
        </p:nvSpPr>
        <p:spPr>
          <a:xfrm>
            <a:off x="9129623" y="4631523"/>
            <a:ext cx="2249014" cy="307777"/>
          </a:xfrm>
          <a:prstGeom prst="rect">
            <a:avLst/>
          </a:prstGeom>
          <a:noFill/>
        </p:spPr>
        <p:txBody>
          <a:bodyPr wrap="none" lIns="0" tIns="0" rIns="0" bIns="0" rtlCol="0">
            <a:spAutoFit/>
          </a:bodyPr>
          <a:lstStyle/>
          <a:p>
            <a:pPr algn="l"/>
            <a:r>
              <a:rPr lang="en-US" sz="2000">
                <a:solidFill>
                  <a:schemeClr val="tx1">
                    <a:lumMod val="50000"/>
                    <a:lumOff val="50000"/>
                  </a:schemeClr>
                </a:solidFill>
              </a:rPr>
              <a:t>VẬN TỐC ĐỘNG CƠ</a:t>
            </a:r>
          </a:p>
        </p:txBody>
      </p:sp>
    </p:spTree>
    <p:extLst>
      <p:ext uri="{BB962C8B-B14F-4D97-AF65-F5344CB8AC3E}">
        <p14:creationId xmlns:p14="http://schemas.microsoft.com/office/powerpoint/2010/main" val="39945864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grpSp>
        <p:nvGrpSpPr>
          <p:cNvPr id="2" name="Group 1">
            <a:extLst>
              <a:ext uri="{FF2B5EF4-FFF2-40B4-BE49-F238E27FC236}">
                <a16:creationId xmlns:a16="http://schemas.microsoft.com/office/drawing/2014/main" id="{2F924595-54AE-4B99-9D3E-42256AA9007C}"/>
              </a:ext>
            </a:extLst>
          </p:cNvPr>
          <p:cNvGrpSpPr/>
          <p:nvPr/>
        </p:nvGrpSpPr>
        <p:grpSpPr>
          <a:xfrm>
            <a:off x="2809043" y="1681951"/>
            <a:ext cx="6573915" cy="615554"/>
            <a:chOff x="758553" y="1681951"/>
            <a:chExt cx="6573915" cy="615554"/>
          </a:xfrm>
        </p:grpSpPr>
        <p:sp>
          <p:nvSpPr>
            <p:cNvPr id="17" name="TextBox 16">
              <a:extLst>
                <a:ext uri="{FF2B5EF4-FFF2-40B4-BE49-F238E27FC236}">
                  <a16:creationId xmlns:a16="http://schemas.microsoft.com/office/drawing/2014/main" id="{FD7C9D53-8F4E-47CF-801E-575A03A77971}"/>
                </a:ext>
              </a:extLst>
            </p:cNvPr>
            <p:cNvSpPr txBox="1"/>
            <p:nvPr/>
          </p:nvSpPr>
          <p:spPr>
            <a:xfrm>
              <a:off x="758553" y="1681952"/>
              <a:ext cx="5107167" cy="615553"/>
            </a:xfrm>
            <a:prstGeom prst="rect">
              <a:avLst/>
            </a:prstGeom>
            <a:noFill/>
          </p:spPr>
          <p:txBody>
            <a:bodyPr wrap="none" lIns="0" tIns="0" rIns="0" bIns="0" rtlCol="0">
              <a:spAutoFit/>
            </a:bodyPr>
            <a:lstStyle/>
            <a:p>
              <a:pPr algn="ctr"/>
              <a:r>
                <a:rPr lang="en-US" sz="4000">
                  <a:solidFill>
                    <a:schemeClr val="tx1">
                      <a:lumMod val="50000"/>
                      <a:lumOff val="50000"/>
                    </a:schemeClr>
                  </a:solidFill>
                  <a:latin typeface="#9Slide02 Tieu de rat dai 02" panose="020B0606020202050201" pitchFamily="34" charset="0"/>
                </a:rPr>
                <a:t>xây dỰng giải thuật điều khiển</a:t>
              </a:r>
            </a:p>
          </p:txBody>
        </p:sp>
        <p:sp>
          <p:nvSpPr>
            <p:cNvPr id="12" name="TextBox 11">
              <a:extLst>
                <a:ext uri="{FF2B5EF4-FFF2-40B4-BE49-F238E27FC236}">
                  <a16:creationId xmlns:a16="http://schemas.microsoft.com/office/drawing/2014/main" id="{6277CA3D-25F8-4D27-BCFA-5493F0A9BEA0}"/>
                </a:ext>
              </a:extLst>
            </p:cNvPr>
            <p:cNvSpPr txBox="1"/>
            <p:nvPr/>
          </p:nvSpPr>
          <p:spPr>
            <a:xfrm>
              <a:off x="5865720" y="1681951"/>
              <a:ext cx="1466748" cy="615553"/>
            </a:xfrm>
            <a:prstGeom prst="rect">
              <a:avLst/>
            </a:prstGeom>
            <a:noFill/>
          </p:spPr>
          <p:txBody>
            <a:bodyPr wrap="none" lIns="0" tIns="0" rIns="0" bIns="0" rtlCol="0">
              <a:spAutoFit/>
            </a:bodyPr>
            <a:lstStyle/>
            <a:p>
              <a:pPr algn="ctr"/>
              <a:r>
                <a:rPr lang="en-US" sz="4000">
                  <a:solidFill>
                    <a:srgbClr val="2BA687"/>
                  </a:solidFill>
                  <a:latin typeface="#9Slide02 Tieu de rat dai 02" panose="020B0606020202050201" pitchFamily="34" charset="0"/>
                </a:rPr>
                <a:t>: Manual</a:t>
              </a:r>
            </a:p>
          </p:txBody>
        </p:sp>
      </p:grpSp>
      <p:pic>
        <p:nvPicPr>
          <p:cNvPr id="16" name="Picture 15">
            <a:extLst>
              <a:ext uri="{FF2B5EF4-FFF2-40B4-BE49-F238E27FC236}">
                <a16:creationId xmlns:a16="http://schemas.microsoft.com/office/drawing/2014/main" id="{66AACFDC-15EC-47F5-BBB5-2DA229055334}"/>
              </a:ext>
            </a:extLst>
          </p:cNvPr>
          <p:cNvPicPr/>
          <p:nvPr/>
        </p:nvPicPr>
        <p:blipFill>
          <a:blip r:embed="rId2">
            <a:extLst>
              <a:ext uri="{28A0092B-C50C-407E-A947-70E740481C1C}">
                <a14:useLocalDpi xmlns:a14="http://schemas.microsoft.com/office/drawing/2010/main" val="0"/>
              </a:ext>
            </a:extLst>
          </a:blip>
          <a:stretch>
            <a:fillRect/>
          </a:stretch>
        </p:blipFill>
        <p:spPr>
          <a:xfrm>
            <a:off x="811052" y="2508138"/>
            <a:ext cx="4588460" cy="4089622"/>
          </a:xfrm>
          <a:prstGeom prst="rect">
            <a:avLst/>
          </a:prstGeom>
        </p:spPr>
      </p:pic>
      <p:pic>
        <p:nvPicPr>
          <p:cNvPr id="19" name="Picture 18" descr="Diagram, engineering drawing&#10;&#10;Description automatically generated">
            <a:extLst>
              <a:ext uri="{FF2B5EF4-FFF2-40B4-BE49-F238E27FC236}">
                <a16:creationId xmlns:a16="http://schemas.microsoft.com/office/drawing/2014/main" id="{E339819E-D841-44CF-938D-468248612ED4}"/>
              </a:ext>
            </a:extLst>
          </p:cNvPr>
          <p:cNvPicPr/>
          <p:nvPr/>
        </p:nvPicPr>
        <p:blipFill>
          <a:blip r:embed="rId3">
            <a:extLst>
              <a:ext uri="{28A0092B-C50C-407E-A947-70E740481C1C}">
                <a14:useLocalDpi xmlns:a14="http://schemas.microsoft.com/office/drawing/2010/main" val="0"/>
              </a:ext>
            </a:extLst>
          </a:blip>
          <a:stretch>
            <a:fillRect/>
          </a:stretch>
        </p:blipFill>
        <p:spPr>
          <a:xfrm>
            <a:off x="6858000" y="2508138"/>
            <a:ext cx="3933723" cy="3925623"/>
          </a:xfrm>
          <a:prstGeom prst="rect">
            <a:avLst/>
          </a:prstGeom>
        </p:spPr>
      </p:pic>
    </p:spTree>
    <p:extLst>
      <p:ext uri="{BB962C8B-B14F-4D97-AF65-F5344CB8AC3E}">
        <p14:creationId xmlns:p14="http://schemas.microsoft.com/office/powerpoint/2010/main" val="4570429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grpSp>
        <p:nvGrpSpPr>
          <p:cNvPr id="2" name="Group 1">
            <a:extLst>
              <a:ext uri="{FF2B5EF4-FFF2-40B4-BE49-F238E27FC236}">
                <a16:creationId xmlns:a16="http://schemas.microsoft.com/office/drawing/2014/main" id="{2F924595-54AE-4B99-9D3E-42256AA9007C}"/>
              </a:ext>
            </a:extLst>
          </p:cNvPr>
          <p:cNvGrpSpPr/>
          <p:nvPr/>
        </p:nvGrpSpPr>
        <p:grpSpPr>
          <a:xfrm>
            <a:off x="2809043" y="1681951"/>
            <a:ext cx="6573915" cy="615554"/>
            <a:chOff x="758553" y="1681951"/>
            <a:chExt cx="6573915" cy="615554"/>
          </a:xfrm>
        </p:grpSpPr>
        <p:sp>
          <p:nvSpPr>
            <p:cNvPr id="17" name="TextBox 16">
              <a:extLst>
                <a:ext uri="{FF2B5EF4-FFF2-40B4-BE49-F238E27FC236}">
                  <a16:creationId xmlns:a16="http://schemas.microsoft.com/office/drawing/2014/main" id="{FD7C9D53-8F4E-47CF-801E-575A03A77971}"/>
                </a:ext>
              </a:extLst>
            </p:cNvPr>
            <p:cNvSpPr txBox="1"/>
            <p:nvPr/>
          </p:nvSpPr>
          <p:spPr>
            <a:xfrm>
              <a:off x="758553" y="1681952"/>
              <a:ext cx="5107167" cy="615553"/>
            </a:xfrm>
            <a:prstGeom prst="rect">
              <a:avLst/>
            </a:prstGeom>
            <a:noFill/>
          </p:spPr>
          <p:txBody>
            <a:bodyPr wrap="none" lIns="0" tIns="0" rIns="0" bIns="0" rtlCol="0">
              <a:spAutoFit/>
            </a:bodyPr>
            <a:lstStyle/>
            <a:p>
              <a:pPr algn="ctr"/>
              <a:r>
                <a:rPr lang="en-US" sz="4000">
                  <a:solidFill>
                    <a:schemeClr val="tx1">
                      <a:lumMod val="50000"/>
                      <a:lumOff val="50000"/>
                    </a:schemeClr>
                  </a:solidFill>
                  <a:latin typeface="#9Slide02 Tieu de rat dai 02" panose="020B0606020202050201" pitchFamily="34" charset="0"/>
                </a:rPr>
                <a:t>xây dỰng giải thuật điều khiển</a:t>
              </a:r>
            </a:p>
          </p:txBody>
        </p:sp>
        <p:sp>
          <p:nvSpPr>
            <p:cNvPr id="12" name="TextBox 11">
              <a:extLst>
                <a:ext uri="{FF2B5EF4-FFF2-40B4-BE49-F238E27FC236}">
                  <a16:creationId xmlns:a16="http://schemas.microsoft.com/office/drawing/2014/main" id="{6277CA3D-25F8-4D27-BCFA-5493F0A9BEA0}"/>
                </a:ext>
              </a:extLst>
            </p:cNvPr>
            <p:cNvSpPr txBox="1"/>
            <p:nvPr/>
          </p:nvSpPr>
          <p:spPr>
            <a:xfrm>
              <a:off x="5865720" y="1681951"/>
              <a:ext cx="1466748" cy="615553"/>
            </a:xfrm>
            <a:prstGeom prst="rect">
              <a:avLst/>
            </a:prstGeom>
            <a:noFill/>
          </p:spPr>
          <p:txBody>
            <a:bodyPr wrap="none" lIns="0" tIns="0" rIns="0" bIns="0" rtlCol="0">
              <a:spAutoFit/>
            </a:bodyPr>
            <a:lstStyle/>
            <a:p>
              <a:pPr algn="ctr"/>
              <a:r>
                <a:rPr lang="en-US" sz="4000">
                  <a:solidFill>
                    <a:srgbClr val="2BA687"/>
                  </a:solidFill>
                  <a:latin typeface="#9Slide02 Tieu de rat dai 02" panose="020B0606020202050201" pitchFamily="34" charset="0"/>
                </a:rPr>
                <a:t>: Manual</a:t>
              </a:r>
            </a:p>
          </p:txBody>
        </p:sp>
      </p:grpSp>
      <p:pic>
        <p:nvPicPr>
          <p:cNvPr id="4" name="Picture 3">
            <a:extLst>
              <a:ext uri="{FF2B5EF4-FFF2-40B4-BE49-F238E27FC236}">
                <a16:creationId xmlns:a16="http://schemas.microsoft.com/office/drawing/2014/main" id="{B6655217-032E-4D42-B233-B21F59592B27}"/>
              </a:ext>
            </a:extLst>
          </p:cNvPr>
          <p:cNvPicPr>
            <a:picLocks noChangeAspect="1"/>
          </p:cNvPicPr>
          <p:nvPr/>
        </p:nvPicPr>
        <p:blipFill>
          <a:blip r:embed="rId2"/>
          <a:stretch>
            <a:fillRect/>
          </a:stretch>
        </p:blipFill>
        <p:spPr>
          <a:xfrm>
            <a:off x="407613" y="2508138"/>
            <a:ext cx="5524500" cy="1800225"/>
          </a:xfrm>
          <a:prstGeom prst="rect">
            <a:avLst/>
          </a:prstGeom>
        </p:spPr>
      </p:pic>
      <p:pic>
        <p:nvPicPr>
          <p:cNvPr id="6" name="Picture 5">
            <a:extLst>
              <a:ext uri="{FF2B5EF4-FFF2-40B4-BE49-F238E27FC236}">
                <a16:creationId xmlns:a16="http://schemas.microsoft.com/office/drawing/2014/main" id="{C66F294E-DFA3-46A6-8D99-404C81AEDF9F}"/>
              </a:ext>
            </a:extLst>
          </p:cNvPr>
          <p:cNvPicPr>
            <a:picLocks noChangeAspect="1"/>
          </p:cNvPicPr>
          <p:nvPr/>
        </p:nvPicPr>
        <p:blipFill>
          <a:blip r:embed="rId3"/>
          <a:stretch>
            <a:fillRect/>
          </a:stretch>
        </p:blipFill>
        <p:spPr>
          <a:xfrm>
            <a:off x="445713" y="4184664"/>
            <a:ext cx="4974902" cy="2321037"/>
          </a:xfrm>
          <a:prstGeom prst="rect">
            <a:avLst/>
          </a:prstGeom>
        </p:spPr>
      </p:pic>
      <p:pic>
        <p:nvPicPr>
          <p:cNvPr id="11" name="Picture 10">
            <a:extLst>
              <a:ext uri="{FF2B5EF4-FFF2-40B4-BE49-F238E27FC236}">
                <a16:creationId xmlns:a16="http://schemas.microsoft.com/office/drawing/2014/main" id="{4E5F942A-51A2-4B58-81F9-68C2272C6B8C}"/>
              </a:ext>
            </a:extLst>
          </p:cNvPr>
          <p:cNvPicPr>
            <a:picLocks noChangeAspect="1"/>
          </p:cNvPicPr>
          <p:nvPr/>
        </p:nvPicPr>
        <p:blipFill>
          <a:blip r:embed="rId4"/>
          <a:stretch>
            <a:fillRect/>
          </a:stretch>
        </p:blipFill>
        <p:spPr>
          <a:xfrm>
            <a:off x="5626302" y="2508137"/>
            <a:ext cx="5791200" cy="1819275"/>
          </a:xfrm>
          <a:prstGeom prst="rect">
            <a:avLst/>
          </a:prstGeom>
        </p:spPr>
      </p:pic>
    </p:spTree>
    <p:extLst>
      <p:ext uri="{BB962C8B-B14F-4D97-AF65-F5344CB8AC3E}">
        <p14:creationId xmlns:p14="http://schemas.microsoft.com/office/powerpoint/2010/main" val="10867790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grpSp>
        <p:nvGrpSpPr>
          <p:cNvPr id="2" name="Group 1">
            <a:extLst>
              <a:ext uri="{FF2B5EF4-FFF2-40B4-BE49-F238E27FC236}">
                <a16:creationId xmlns:a16="http://schemas.microsoft.com/office/drawing/2014/main" id="{2F924595-54AE-4B99-9D3E-42256AA9007C}"/>
              </a:ext>
            </a:extLst>
          </p:cNvPr>
          <p:cNvGrpSpPr/>
          <p:nvPr/>
        </p:nvGrpSpPr>
        <p:grpSpPr>
          <a:xfrm>
            <a:off x="3055103" y="1681951"/>
            <a:ext cx="6081794" cy="615554"/>
            <a:chOff x="758553" y="1681951"/>
            <a:chExt cx="6081794" cy="615554"/>
          </a:xfrm>
        </p:grpSpPr>
        <p:sp>
          <p:nvSpPr>
            <p:cNvPr id="17" name="TextBox 16">
              <a:extLst>
                <a:ext uri="{FF2B5EF4-FFF2-40B4-BE49-F238E27FC236}">
                  <a16:creationId xmlns:a16="http://schemas.microsoft.com/office/drawing/2014/main" id="{FD7C9D53-8F4E-47CF-801E-575A03A77971}"/>
                </a:ext>
              </a:extLst>
            </p:cNvPr>
            <p:cNvSpPr txBox="1"/>
            <p:nvPr/>
          </p:nvSpPr>
          <p:spPr>
            <a:xfrm>
              <a:off x="758553" y="1681952"/>
              <a:ext cx="5107167" cy="615553"/>
            </a:xfrm>
            <a:prstGeom prst="rect">
              <a:avLst/>
            </a:prstGeom>
            <a:noFill/>
          </p:spPr>
          <p:txBody>
            <a:bodyPr wrap="none" lIns="0" tIns="0" rIns="0" bIns="0" rtlCol="0">
              <a:spAutoFit/>
            </a:bodyPr>
            <a:lstStyle/>
            <a:p>
              <a:pPr algn="ctr"/>
              <a:r>
                <a:rPr lang="en-US" sz="4000">
                  <a:solidFill>
                    <a:schemeClr val="tx1">
                      <a:lumMod val="50000"/>
                      <a:lumOff val="50000"/>
                    </a:schemeClr>
                  </a:solidFill>
                  <a:latin typeface="#9Slide02 Tieu de rat dai 02" panose="020B0606020202050201" pitchFamily="34" charset="0"/>
                </a:rPr>
                <a:t>xây dỰng giải thuật điều khiển</a:t>
              </a:r>
            </a:p>
          </p:txBody>
        </p:sp>
        <p:sp>
          <p:nvSpPr>
            <p:cNvPr id="12" name="TextBox 11">
              <a:extLst>
                <a:ext uri="{FF2B5EF4-FFF2-40B4-BE49-F238E27FC236}">
                  <a16:creationId xmlns:a16="http://schemas.microsoft.com/office/drawing/2014/main" id="{6277CA3D-25F8-4D27-BCFA-5493F0A9BEA0}"/>
                </a:ext>
              </a:extLst>
            </p:cNvPr>
            <p:cNvSpPr txBox="1"/>
            <p:nvPr/>
          </p:nvSpPr>
          <p:spPr>
            <a:xfrm>
              <a:off x="5865720" y="1681951"/>
              <a:ext cx="974627" cy="615553"/>
            </a:xfrm>
            <a:prstGeom prst="rect">
              <a:avLst/>
            </a:prstGeom>
            <a:noFill/>
          </p:spPr>
          <p:txBody>
            <a:bodyPr wrap="none" lIns="0" tIns="0" rIns="0" bIns="0" rtlCol="0">
              <a:spAutoFit/>
            </a:bodyPr>
            <a:lstStyle/>
            <a:p>
              <a:pPr algn="ctr"/>
              <a:r>
                <a:rPr lang="en-US" sz="4000">
                  <a:solidFill>
                    <a:srgbClr val="2BA687"/>
                  </a:solidFill>
                  <a:latin typeface="#9Slide02 Tieu de rat dai 02" panose="020B0606020202050201" pitchFamily="34" charset="0"/>
                </a:rPr>
                <a:t>: AUTO</a:t>
              </a:r>
            </a:p>
          </p:txBody>
        </p:sp>
      </p:grpSp>
      <p:pic>
        <p:nvPicPr>
          <p:cNvPr id="13" name="Picture 12" descr="Diagram&#10;&#10;Description automatically generated">
            <a:extLst>
              <a:ext uri="{FF2B5EF4-FFF2-40B4-BE49-F238E27FC236}">
                <a16:creationId xmlns:a16="http://schemas.microsoft.com/office/drawing/2014/main" id="{9E6218F0-35FA-4FC3-829D-D4D18183EB43}"/>
              </a:ext>
            </a:extLst>
          </p:cNvPr>
          <p:cNvPicPr/>
          <p:nvPr/>
        </p:nvPicPr>
        <p:blipFill>
          <a:blip r:embed="rId2"/>
          <a:stretch>
            <a:fillRect/>
          </a:stretch>
        </p:blipFill>
        <p:spPr>
          <a:xfrm>
            <a:off x="7086600" y="2385358"/>
            <a:ext cx="1876425" cy="4179496"/>
          </a:xfrm>
          <a:prstGeom prst="rect">
            <a:avLst/>
          </a:prstGeom>
        </p:spPr>
      </p:pic>
      <p:pic>
        <p:nvPicPr>
          <p:cNvPr id="10242" name="Picture 2" descr="Không có mô tả.">
            <a:extLst>
              <a:ext uri="{FF2B5EF4-FFF2-40B4-BE49-F238E27FC236}">
                <a16:creationId xmlns:a16="http://schemas.microsoft.com/office/drawing/2014/main" id="{1F626B39-75C9-43E2-B17B-9B26441972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385358"/>
            <a:ext cx="2388283" cy="4179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8122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grpSp>
        <p:nvGrpSpPr>
          <p:cNvPr id="2" name="Group 1">
            <a:extLst>
              <a:ext uri="{FF2B5EF4-FFF2-40B4-BE49-F238E27FC236}">
                <a16:creationId xmlns:a16="http://schemas.microsoft.com/office/drawing/2014/main" id="{2F924595-54AE-4B99-9D3E-42256AA9007C}"/>
              </a:ext>
            </a:extLst>
          </p:cNvPr>
          <p:cNvGrpSpPr/>
          <p:nvPr/>
        </p:nvGrpSpPr>
        <p:grpSpPr>
          <a:xfrm>
            <a:off x="2445641" y="1681951"/>
            <a:ext cx="7300718" cy="615554"/>
            <a:chOff x="758553" y="1681951"/>
            <a:chExt cx="7300718" cy="615554"/>
          </a:xfrm>
        </p:grpSpPr>
        <p:sp>
          <p:nvSpPr>
            <p:cNvPr id="17" name="TextBox 16">
              <a:extLst>
                <a:ext uri="{FF2B5EF4-FFF2-40B4-BE49-F238E27FC236}">
                  <a16:creationId xmlns:a16="http://schemas.microsoft.com/office/drawing/2014/main" id="{FD7C9D53-8F4E-47CF-801E-575A03A77971}"/>
                </a:ext>
              </a:extLst>
            </p:cNvPr>
            <p:cNvSpPr txBox="1"/>
            <p:nvPr/>
          </p:nvSpPr>
          <p:spPr>
            <a:xfrm>
              <a:off x="758553" y="1681952"/>
              <a:ext cx="5107167" cy="615553"/>
            </a:xfrm>
            <a:prstGeom prst="rect">
              <a:avLst/>
            </a:prstGeom>
            <a:noFill/>
          </p:spPr>
          <p:txBody>
            <a:bodyPr wrap="none" lIns="0" tIns="0" rIns="0" bIns="0" rtlCol="0">
              <a:spAutoFit/>
            </a:bodyPr>
            <a:lstStyle/>
            <a:p>
              <a:pPr algn="ctr"/>
              <a:r>
                <a:rPr lang="en-US" sz="4000">
                  <a:solidFill>
                    <a:schemeClr val="tx1">
                      <a:lumMod val="50000"/>
                      <a:lumOff val="50000"/>
                    </a:schemeClr>
                  </a:solidFill>
                  <a:latin typeface="#9Slide02 Tieu de rat dai 02" panose="020B0606020202050201" pitchFamily="34" charset="0"/>
                </a:rPr>
                <a:t>xây dỰng giải thuật điều khiển</a:t>
              </a:r>
            </a:p>
          </p:txBody>
        </p:sp>
        <p:sp>
          <p:nvSpPr>
            <p:cNvPr id="12" name="TextBox 11">
              <a:extLst>
                <a:ext uri="{FF2B5EF4-FFF2-40B4-BE49-F238E27FC236}">
                  <a16:creationId xmlns:a16="http://schemas.microsoft.com/office/drawing/2014/main" id="{6277CA3D-25F8-4D27-BCFA-5493F0A9BEA0}"/>
                </a:ext>
              </a:extLst>
            </p:cNvPr>
            <p:cNvSpPr txBox="1"/>
            <p:nvPr/>
          </p:nvSpPr>
          <p:spPr>
            <a:xfrm>
              <a:off x="5895217" y="1681951"/>
              <a:ext cx="2164054" cy="615553"/>
            </a:xfrm>
            <a:prstGeom prst="rect">
              <a:avLst/>
            </a:prstGeom>
            <a:noFill/>
          </p:spPr>
          <p:txBody>
            <a:bodyPr wrap="none" lIns="0" tIns="0" rIns="0" bIns="0" rtlCol="0">
              <a:spAutoFit/>
            </a:bodyPr>
            <a:lstStyle/>
            <a:p>
              <a:pPr algn="ctr"/>
              <a:r>
                <a:rPr lang="en-US" sz="4000">
                  <a:solidFill>
                    <a:srgbClr val="2BA687"/>
                  </a:solidFill>
                  <a:latin typeface="#9Slide02 Tieu de rat dai 02" panose="020B0606020202050201" pitchFamily="34" charset="0"/>
                </a:rPr>
                <a:t>: directional</a:t>
              </a:r>
            </a:p>
          </p:txBody>
        </p:sp>
      </p:grpSp>
      <p:pic>
        <p:nvPicPr>
          <p:cNvPr id="11266" name="Picture 2" descr="Không có mô tả.">
            <a:extLst>
              <a:ext uri="{FF2B5EF4-FFF2-40B4-BE49-F238E27FC236}">
                <a16:creationId xmlns:a16="http://schemas.microsoft.com/office/drawing/2014/main" id="{C3AECBC2-E75D-4335-8726-6B1901AAC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330" y="2490933"/>
            <a:ext cx="2337670" cy="40597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Diagram&#10;&#10;Description automatically generated">
            <a:extLst>
              <a:ext uri="{FF2B5EF4-FFF2-40B4-BE49-F238E27FC236}">
                <a16:creationId xmlns:a16="http://schemas.microsoft.com/office/drawing/2014/main" id="{A7979AA0-B3BF-4525-BD53-8F1BA62E2E48}"/>
              </a:ext>
            </a:extLst>
          </p:cNvPr>
          <p:cNvPicPr/>
          <p:nvPr/>
        </p:nvPicPr>
        <p:blipFill>
          <a:blip r:embed="rId3"/>
          <a:stretch>
            <a:fillRect/>
          </a:stretch>
        </p:blipFill>
        <p:spPr>
          <a:xfrm>
            <a:off x="4074939" y="2595993"/>
            <a:ext cx="3102726" cy="3705530"/>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EEA846E-B110-488A-9BD9-969CB9B7DB3E}"/>
                  </a:ext>
                </a:extLst>
              </p:cNvPr>
              <p:cNvSpPr txBox="1"/>
              <p:nvPr/>
            </p:nvSpPr>
            <p:spPr>
              <a:xfrm>
                <a:off x="7732539" y="2458192"/>
                <a:ext cx="4159178" cy="3785652"/>
              </a:xfrm>
              <a:prstGeom prst="rect">
                <a:avLst/>
              </a:prstGeom>
              <a:noFill/>
            </p:spPr>
            <p:txBody>
              <a:bodyPr wrap="square">
                <a:spAutoFit/>
              </a:bodyPr>
              <a:lstStyle/>
              <a:p>
                <a:pPr algn="just">
                  <a:lnSpc>
                    <a:spcPct val="150000"/>
                  </a:lnSpc>
                </a:pPr>
                <a:r>
                  <a:rPr lang="en-US" sz="1800">
                    <a:effectLst/>
                    <a:latin typeface="#9Slide02 Noi dung rat dai" panose="02000000000000000000" pitchFamily="2" charset="0"/>
                    <a:ea typeface="#9Slide02 Noi dung rat dai" panose="02000000000000000000" pitchFamily="2" charset="0"/>
                    <a:cs typeface="Times New Roman" panose="02020603050405020304" pitchFamily="18" charset="0"/>
                  </a:rPr>
                  <a:t>Trình tự di chuyển như sau: Di chuyển theo trục y -&gt; Quay ngược hoặc thuận 90 độ -&gt; Di chuyển theo trục x.</a:t>
                </a:r>
              </a:p>
              <a:p>
                <a:pPr algn="just">
                  <a:lnSpc>
                    <a:spcPct val="150000"/>
                  </a:lnSpc>
                </a:pPr>
                <a:r>
                  <a:rPr lang="en-US" sz="1800">
                    <a:effectLst/>
                    <a:latin typeface="#9Slide02 Noi dung rat dai" panose="02000000000000000000" pitchFamily="2" charset="0"/>
                    <a:ea typeface="#9Slide02 Noi dung rat dai" panose="02000000000000000000" pitchFamily="2" charset="0"/>
                    <a:cs typeface="Times New Roman" panose="02020603050405020304" pitchFamily="18" charset="0"/>
                  </a:rPr>
                  <a:t>Với quảng đường trục y được tính như sau: y =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𝑛</m:t>
                        </m:r>
                      </m:sub>
                    </m:sSub>
                  </m:oMath>
                </a14:m>
                <a:r>
                  <a:rPr lang="en-US" sz="1800">
                    <a:effectLst/>
                    <a:latin typeface="#9Slide02 Noi dung rat dai" panose="02000000000000000000" pitchFamily="2" charset="0"/>
                    <a:ea typeface="#9Slide02 Noi dung rat dai" panose="02000000000000000000" pitchFamily="2" charset="0"/>
                    <a:cs typeface="Times New Roman" panose="02020603050405020304" pitchFamily="18" charset="0"/>
                  </a:rPr>
                  <a:t>-</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𝑜</m:t>
                        </m:r>
                      </m:sub>
                    </m:sSub>
                  </m:oMath>
                </a14:m>
                <a:r>
                  <a:rPr lang="en-US" sz="1800">
                    <a:effectLst/>
                    <a:latin typeface="#9Slide02 Noi dung rat dai" panose="02000000000000000000" pitchFamily="2" charset="0"/>
                    <a:ea typeface="#9Slide02 Noi dung rat dai" panose="02000000000000000000" pitchFamily="2" charset="0"/>
                    <a:cs typeface="Times New Roman" panose="02020603050405020304" pitchFamily="18" charset="0"/>
                  </a:rPr>
                  <a:t> nếu y &gt; 0 thì đi thẳng và ngược lại.</a:t>
                </a:r>
              </a:p>
              <a:p>
                <a:pPr algn="just">
                  <a:lnSpc>
                    <a:spcPct val="150000"/>
                  </a:lnSpc>
                </a:pPr>
                <a:r>
                  <a:rPr lang="en-US" sz="1800">
                    <a:effectLst/>
                    <a:latin typeface="#9Slide02 Noi dung rat dai" panose="02000000000000000000" pitchFamily="2" charset="0"/>
                    <a:ea typeface="#9Slide02 Noi dung rat dai" panose="02000000000000000000" pitchFamily="2" charset="0"/>
                    <a:cs typeface="Times New Roman" panose="02020603050405020304" pitchFamily="18" charset="0"/>
                  </a:rPr>
                  <a:t>Góc quay được tính như sau nếu: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𝑛</m:t>
                        </m:r>
                      </m:sub>
                    </m:sSub>
                  </m:oMath>
                </a14:m>
                <a:r>
                  <a:rPr lang="en-US" sz="1800">
                    <a:effectLst/>
                    <a:latin typeface="#9Slide02 Noi dung rat dai" panose="02000000000000000000" pitchFamily="2" charset="0"/>
                    <a:ea typeface="#9Slide02 Noi dung rat dai" panose="02000000000000000000" pitchFamily="2" charset="0"/>
                    <a:cs typeface="Times New Roman" panose="02020603050405020304" pitchFamily="18" charset="0"/>
                  </a:rPr>
                  <a:t>-</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𝑜</m:t>
                        </m:r>
                      </m:sub>
                    </m:sSub>
                  </m:oMath>
                </a14:m>
                <a:r>
                  <a:rPr lang="en-US" sz="1800">
                    <a:effectLst/>
                    <a:latin typeface="#9Slide02 Noi dung rat dai" panose="02000000000000000000" pitchFamily="2" charset="0"/>
                    <a:ea typeface="#9Slide02 Noi dung rat dai" panose="02000000000000000000" pitchFamily="2" charset="0"/>
                    <a:cs typeface="Times New Roman" panose="02020603050405020304" pitchFamily="18" charset="0"/>
                  </a:rPr>
                  <a:t> &gt; 0 thì quay thuận 90 độ và ngược lại.</a:t>
                </a:r>
              </a:p>
              <a:p>
                <a:pPr algn="just">
                  <a:lnSpc>
                    <a:spcPct val="150000"/>
                  </a:lnSpc>
                </a:pPr>
                <a:r>
                  <a:rPr lang="en-US" sz="1800">
                    <a:effectLst/>
                    <a:latin typeface="#9Slide02 Noi dung rat dai" panose="02000000000000000000" pitchFamily="2" charset="0"/>
                    <a:ea typeface="#9Slide02 Noi dung rat dai" panose="02000000000000000000" pitchFamily="2" charset="0"/>
                    <a:cs typeface="Times New Roman" panose="02020603050405020304" pitchFamily="18" charset="0"/>
                  </a:rPr>
                  <a:t>Quảng đường di chuyển trục x được tính như sau: x =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𝑛</m:t>
                        </m:r>
                      </m:sub>
                    </m:sSub>
                  </m:oMath>
                </a14:m>
                <a:r>
                  <a:rPr lang="en-US" sz="1800">
                    <a:effectLst/>
                    <a:latin typeface="#9Slide02 Noi dung rat dai" panose="02000000000000000000" pitchFamily="2" charset="0"/>
                    <a:ea typeface="#9Slide02 Noi dung rat dai" panose="02000000000000000000" pitchFamily="2" charset="0"/>
                    <a:cs typeface="Times New Roman" panose="02020603050405020304" pitchFamily="18" charset="0"/>
                  </a:rPr>
                  <a:t>-</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𝑜</m:t>
                        </m:r>
                      </m:sub>
                    </m:sSub>
                  </m:oMath>
                </a14:m>
                <a:r>
                  <a:rPr lang="en-US" sz="1800">
                    <a:effectLst/>
                    <a:latin typeface="#9Slide02 Noi dung rat dai" panose="02000000000000000000" pitchFamily="2" charset="0"/>
                    <a:ea typeface="#9Slide02 Noi dung rat dai" panose="02000000000000000000" pitchFamily="2" charset="0"/>
                    <a:cs typeface="Times New Roman" panose="02020603050405020304" pitchFamily="18" charset="0"/>
                  </a:rPr>
                  <a:t> </a:t>
                </a:r>
              </a:p>
            </p:txBody>
          </p:sp>
        </mc:Choice>
        <mc:Fallback>
          <p:sp>
            <p:nvSpPr>
              <p:cNvPr id="15" name="TextBox 14">
                <a:extLst>
                  <a:ext uri="{FF2B5EF4-FFF2-40B4-BE49-F238E27FC236}">
                    <a16:creationId xmlns:a16="http://schemas.microsoft.com/office/drawing/2014/main" id="{FEEA846E-B110-488A-9BD9-969CB9B7DB3E}"/>
                  </a:ext>
                </a:extLst>
              </p:cNvPr>
              <p:cNvSpPr txBox="1">
                <a:spLocks noRot="1" noChangeAspect="1" noMove="1" noResize="1" noEditPoints="1" noAdjustHandles="1" noChangeArrowheads="1" noChangeShapeType="1" noTextEdit="1"/>
              </p:cNvSpPr>
              <p:nvPr/>
            </p:nvSpPr>
            <p:spPr>
              <a:xfrm>
                <a:off x="7732539" y="2458192"/>
                <a:ext cx="4159178" cy="3785652"/>
              </a:xfrm>
              <a:prstGeom prst="rect">
                <a:avLst/>
              </a:prstGeom>
              <a:blipFill>
                <a:blip r:embed="rId4"/>
                <a:stretch>
                  <a:fillRect l="-1171" r="-1171" b="-1771"/>
                </a:stretch>
              </a:blipFill>
            </p:spPr>
            <p:txBody>
              <a:bodyPr/>
              <a:lstStyle/>
              <a:p>
                <a:r>
                  <a:rPr lang="en-US">
                    <a:noFill/>
                  </a:rPr>
                  <a:t> </a:t>
                </a:r>
              </a:p>
            </p:txBody>
          </p:sp>
        </mc:Fallback>
      </mc:AlternateContent>
    </p:spTree>
    <p:extLst>
      <p:ext uri="{BB962C8B-B14F-4D97-AF65-F5344CB8AC3E}">
        <p14:creationId xmlns:p14="http://schemas.microsoft.com/office/powerpoint/2010/main" val="10158186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Rounded Corners 66">
            <a:extLst>
              <a:ext uri="{FF2B5EF4-FFF2-40B4-BE49-F238E27FC236}">
                <a16:creationId xmlns:a16="http://schemas.microsoft.com/office/drawing/2014/main" id="{E71F7162-B225-4067-B2F5-A007AF9180B4}"/>
              </a:ext>
            </a:extLst>
          </p:cNvPr>
          <p:cNvSpPr/>
          <p:nvPr/>
        </p:nvSpPr>
        <p:spPr>
          <a:xfrm>
            <a:off x="685800" y="500742"/>
            <a:ext cx="5410200" cy="970576"/>
          </a:xfrm>
          <a:prstGeom prst="roundRect">
            <a:avLst>
              <a:gd name="adj" fmla="val 50000"/>
            </a:avLst>
          </a:prstGeom>
          <a:solidFill>
            <a:schemeClr val="bg1"/>
          </a:solidFill>
          <a:ln w="57150">
            <a:solidFill>
              <a:srgbClr val="79B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FEC21CF-D8A3-41FD-B5B3-44D79AA22508}"/>
              </a:ext>
            </a:extLst>
          </p:cNvPr>
          <p:cNvSpPr/>
          <p:nvPr/>
        </p:nvSpPr>
        <p:spPr>
          <a:xfrm>
            <a:off x="772952" y="627693"/>
            <a:ext cx="713888" cy="713888"/>
          </a:xfrm>
          <a:prstGeom prst="ellipse">
            <a:avLst/>
          </a:prstGeom>
          <a:solidFill>
            <a:schemeClr val="accent3">
              <a:lumMod val="75000"/>
            </a:schemeClr>
          </a:solidFill>
          <a:ln>
            <a:solidFill>
              <a:srgbClr val="79B83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8C48983-1AED-48C5-AC02-94CCB7C193D6}"/>
              </a:ext>
            </a:extLst>
          </p:cNvPr>
          <p:cNvSpPr/>
          <p:nvPr/>
        </p:nvSpPr>
        <p:spPr>
          <a:xfrm>
            <a:off x="836987" y="691728"/>
            <a:ext cx="585817" cy="585817"/>
          </a:xfrm>
          <a:prstGeom prst="ellipse">
            <a:avLst/>
          </a:prstGeom>
          <a:solidFill>
            <a:schemeClr val="bg1"/>
          </a:solidFill>
          <a:ln>
            <a:solidFill>
              <a:srgbClr val="79B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79B835"/>
                </a:solidFill>
                <a:latin typeface="#9Slide02 Tieu de rat dai 01" panose="02000000000000000000" pitchFamily="2" charset="0"/>
                <a:ea typeface="#9Slide02 Tieu de rat dai 01" panose="02000000000000000000" pitchFamily="2" charset="0"/>
              </a:rPr>
              <a:t>4</a:t>
            </a:r>
          </a:p>
        </p:txBody>
      </p:sp>
      <p:sp>
        <p:nvSpPr>
          <p:cNvPr id="70" name="TextBox 69">
            <a:extLst>
              <a:ext uri="{FF2B5EF4-FFF2-40B4-BE49-F238E27FC236}">
                <a16:creationId xmlns:a16="http://schemas.microsoft.com/office/drawing/2014/main" id="{F96A42B3-5E10-4ED1-BADC-DCE1ACCFD27F}"/>
              </a:ext>
            </a:extLst>
          </p:cNvPr>
          <p:cNvSpPr txBox="1"/>
          <p:nvPr/>
        </p:nvSpPr>
        <p:spPr>
          <a:xfrm>
            <a:off x="1588709" y="770587"/>
            <a:ext cx="4249561"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KẾT QUẢ KẾT LUẬN VÀ HƯỚNG PHÁT TRIỂN</a:t>
            </a:r>
          </a:p>
        </p:txBody>
      </p:sp>
      <p:sp>
        <p:nvSpPr>
          <p:cNvPr id="24" name="TextBox 23">
            <a:extLst>
              <a:ext uri="{FF2B5EF4-FFF2-40B4-BE49-F238E27FC236}">
                <a16:creationId xmlns:a16="http://schemas.microsoft.com/office/drawing/2014/main" id="{43EAA3F4-235E-406B-94C3-4719B03973BE}"/>
              </a:ext>
            </a:extLst>
          </p:cNvPr>
          <p:cNvSpPr txBox="1"/>
          <p:nvPr/>
        </p:nvSpPr>
        <p:spPr>
          <a:xfrm>
            <a:off x="5361825" y="1678707"/>
            <a:ext cx="1468351"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kết luận</a:t>
            </a:r>
          </a:p>
        </p:txBody>
      </p:sp>
      <p:sp>
        <p:nvSpPr>
          <p:cNvPr id="25" name="TextBox 24">
            <a:extLst>
              <a:ext uri="{FF2B5EF4-FFF2-40B4-BE49-F238E27FC236}">
                <a16:creationId xmlns:a16="http://schemas.microsoft.com/office/drawing/2014/main" id="{03C8AB3D-2C18-4328-9332-660571121A66}"/>
              </a:ext>
            </a:extLst>
          </p:cNvPr>
          <p:cNvSpPr txBox="1"/>
          <p:nvPr/>
        </p:nvSpPr>
        <p:spPr>
          <a:xfrm>
            <a:off x="304800" y="2667000"/>
            <a:ext cx="12109790" cy="2217017"/>
          </a:xfrm>
          <a:prstGeom prst="rect">
            <a:avLst/>
          </a:prstGeom>
          <a:noFill/>
        </p:spPr>
        <p:txBody>
          <a:bodyPr wrap="square">
            <a:spAutoFit/>
          </a:bodyPr>
          <a:lstStyle/>
          <a:p>
            <a:pPr algn="just">
              <a:lnSpc>
                <a:spcPct val="150000"/>
              </a:lnSpc>
            </a:pPr>
            <a:r>
              <a:rPr lang="en-US" sz="3200">
                <a:solidFill>
                  <a:schemeClr val="bg1">
                    <a:lumMod val="50000"/>
                  </a:schemeClr>
                </a:solidFill>
                <a:latin typeface="Cambria Math" panose="02040503050406030204" pitchFamily="18" charset="0"/>
              </a:rPr>
              <a:t>1. Hoàn thành việc gia công các chi tiết và lắp ráp hoàn thiện robot. </a:t>
            </a:r>
          </a:p>
          <a:p>
            <a:pPr algn="just">
              <a:lnSpc>
                <a:spcPct val="150000"/>
              </a:lnSpc>
            </a:pPr>
            <a:r>
              <a:rPr lang="en-US" sz="3200">
                <a:solidFill>
                  <a:schemeClr val="bg1">
                    <a:lumMod val="50000"/>
                  </a:schemeClr>
                </a:solidFill>
                <a:latin typeface="Cambria Math" panose="02040503050406030204" pitchFamily="18" charset="0"/>
              </a:rPr>
              <a:t>2. Di chuyển ở ba chức năng tương đối đáp ứng được nhu cầu. </a:t>
            </a:r>
          </a:p>
          <a:p>
            <a:pPr algn="just">
              <a:lnSpc>
                <a:spcPct val="150000"/>
              </a:lnSpc>
            </a:pPr>
            <a:r>
              <a:rPr lang="en-US" sz="3200">
                <a:solidFill>
                  <a:schemeClr val="bg1">
                    <a:lumMod val="50000"/>
                  </a:schemeClr>
                </a:solidFill>
                <a:latin typeface="Cambria Math" panose="02040503050406030204" pitchFamily="18" charset="0"/>
              </a:rPr>
              <a:t>3. Chưa thực hiện được sự ổn định nhất trên mobile robot.</a:t>
            </a:r>
          </a:p>
        </p:txBody>
      </p:sp>
      <p:sp>
        <p:nvSpPr>
          <p:cNvPr id="27" name="TextBox 26">
            <a:extLst>
              <a:ext uri="{FF2B5EF4-FFF2-40B4-BE49-F238E27FC236}">
                <a16:creationId xmlns:a16="http://schemas.microsoft.com/office/drawing/2014/main" id="{6F79D46D-F2F7-42E0-9B34-017E059DE371}"/>
              </a:ext>
            </a:extLst>
          </p:cNvPr>
          <p:cNvSpPr txBox="1"/>
          <p:nvPr/>
        </p:nvSpPr>
        <p:spPr>
          <a:xfrm>
            <a:off x="-8212601" y="1678707"/>
            <a:ext cx="290784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hướng phát triển</a:t>
            </a:r>
          </a:p>
        </p:txBody>
      </p:sp>
      <p:sp>
        <p:nvSpPr>
          <p:cNvPr id="28" name="TextBox 27">
            <a:extLst>
              <a:ext uri="{FF2B5EF4-FFF2-40B4-BE49-F238E27FC236}">
                <a16:creationId xmlns:a16="http://schemas.microsoft.com/office/drawing/2014/main" id="{68F0BBE9-97FF-4458-9A4D-D766CD316B29}"/>
              </a:ext>
            </a:extLst>
          </p:cNvPr>
          <p:cNvSpPr txBox="1"/>
          <p:nvPr/>
        </p:nvSpPr>
        <p:spPr>
          <a:xfrm>
            <a:off x="-12546873" y="2501649"/>
            <a:ext cx="11576390" cy="2955681"/>
          </a:xfrm>
          <a:prstGeom prst="rect">
            <a:avLst/>
          </a:prstGeom>
          <a:noFill/>
        </p:spPr>
        <p:txBody>
          <a:bodyPr wrap="square">
            <a:spAutoFit/>
          </a:bodyPr>
          <a:lstStyle/>
          <a:p>
            <a:pPr algn="just">
              <a:lnSpc>
                <a:spcPct val="150000"/>
              </a:lnSpc>
            </a:pPr>
            <a:r>
              <a:rPr lang="en-US" sz="3200">
                <a:solidFill>
                  <a:schemeClr val="bg1">
                    <a:lumMod val="50000"/>
                  </a:schemeClr>
                </a:solidFill>
                <a:latin typeface="Cambria Math" panose="02040503050406030204" pitchFamily="18" charset="0"/>
              </a:rPr>
              <a:t>1. Có thể thiết kế gọn và đẹp hơn nữa.</a:t>
            </a:r>
          </a:p>
          <a:p>
            <a:pPr algn="just">
              <a:lnSpc>
                <a:spcPct val="150000"/>
              </a:lnSpc>
            </a:pPr>
            <a:r>
              <a:rPr lang="en-US" sz="3200">
                <a:solidFill>
                  <a:schemeClr val="bg1">
                    <a:lumMod val="50000"/>
                  </a:schemeClr>
                </a:solidFill>
                <a:latin typeface="Cambria Math" panose="02040503050406030204" pitchFamily="18" charset="0"/>
              </a:rPr>
              <a:t>2. Có thể trang bị thêm cho robot các cảm biến khác, hệ thống quan sát,.. để robot chạy tự động. Tối ưu hóa code điều khiển hoặc bộ vi xử lí, để robot hoạt động nhanh nhạy và linh hoạt hơn.</a:t>
            </a:r>
          </a:p>
        </p:txBody>
      </p:sp>
    </p:spTree>
    <p:extLst>
      <p:ext uri="{BB962C8B-B14F-4D97-AF65-F5344CB8AC3E}">
        <p14:creationId xmlns:p14="http://schemas.microsoft.com/office/powerpoint/2010/main" val="2439837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Rounded Corners 66">
            <a:extLst>
              <a:ext uri="{FF2B5EF4-FFF2-40B4-BE49-F238E27FC236}">
                <a16:creationId xmlns:a16="http://schemas.microsoft.com/office/drawing/2014/main" id="{E71F7162-B225-4067-B2F5-A007AF9180B4}"/>
              </a:ext>
            </a:extLst>
          </p:cNvPr>
          <p:cNvSpPr/>
          <p:nvPr/>
        </p:nvSpPr>
        <p:spPr>
          <a:xfrm>
            <a:off x="685800" y="500742"/>
            <a:ext cx="5410200" cy="970576"/>
          </a:xfrm>
          <a:prstGeom prst="roundRect">
            <a:avLst>
              <a:gd name="adj" fmla="val 50000"/>
            </a:avLst>
          </a:prstGeom>
          <a:solidFill>
            <a:schemeClr val="bg1"/>
          </a:solidFill>
          <a:ln w="57150">
            <a:solidFill>
              <a:srgbClr val="79B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FEC21CF-D8A3-41FD-B5B3-44D79AA22508}"/>
              </a:ext>
            </a:extLst>
          </p:cNvPr>
          <p:cNvSpPr/>
          <p:nvPr/>
        </p:nvSpPr>
        <p:spPr>
          <a:xfrm>
            <a:off x="772952" y="627693"/>
            <a:ext cx="713888" cy="713888"/>
          </a:xfrm>
          <a:prstGeom prst="ellipse">
            <a:avLst/>
          </a:prstGeom>
          <a:solidFill>
            <a:schemeClr val="accent3">
              <a:lumMod val="75000"/>
            </a:schemeClr>
          </a:solidFill>
          <a:ln>
            <a:solidFill>
              <a:srgbClr val="79B83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8C48983-1AED-48C5-AC02-94CCB7C193D6}"/>
              </a:ext>
            </a:extLst>
          </p:cNvPr>
          <p:cNvSpPr/>
          <p:nvPr/>
        </p:nvSpPr>
        <p:spPr>
          <a:xfrm>
            <a:off x="836987" y="691728"/>
            <a:ext cx="585817" cy="585817"/>
          </a:xfrm>
          <a:prstGeom prst="ellipse">
            <a:avLst/>
          </a:prstGeom>
          <a:solidFill>
            <a:schemeClr val="bg1"/>
          </a:solidFill>
          <a:ln>
            <a:solidFill>
              <a:srgbClr val="79B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79B835"/>
                </a:solidFill>
                <a:latin typeface="#9Slide02 Tieu de rat dai 01" panose="02000000000000000000" pitchFamily="2" charset="0"/>
                <a:ea typeface="#9Slide02 Tieu de rat dai 01" panose="02000000000000000000" pitchFamily="2" charset="0"/>
              </a:rPr>
              <a:t>4</a:t>
            </a:r>
          </a:p>
        </p:txBody>
      </p:sp>
      <p:sp>
        <p:nvSpPr>
          <p:cNvPr id="70" name="TextBox 69">
            <a:extLst>
              <a:ext uri="{FF2B5EF4-FFF2-40B4-BE49-F238E27FC236}">
                <a16:creationId xmlns:a16="http://schemas.microsoft.com/office/drawing/2014/main" id="{F96A42B3-5E10-4ED1-BADC-DCE1ACCFD27F}"/>
              </a:ext>
            </a:extLst>
          </p:cNvPr>
          <p:cNvSpPr txBox="1"/>
          <p:nvPr/>
        </p:nvSpPr>
        <p:spPr>
          <a:xfrm>
            <a:off x="1588709" y="770587"/>
            <a:ext cx="4249561"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KẾT QUẢ KẾT LUẬN VÀ HƯỚNG PHÁT TRIỂN</a:t>
            </a:r>
          </a:p>
        </p:txBody>
      </p:sp>
      <p:sp>
        <p:nvSpPr>
          <p:cNvPr id="24" name="TextBox 23">
            <a:extLst>
              <a:ext uri="{FF2B5EF4-FFF2-40B4-BE49-F238E27FC236}">
                <a16:creationId xmlns:a16="http://schemas.microsoft.com/office/drawing/2014/main" id="{43EAA3F4-235E-406B-94C3-4719B03973BE}"/>
              </a:ext>
            </a:extLst>
          </p:cNvPr>
          <p:cNvSpPr txBox="1"/>
          <p:nvPr/>
        </p:nvSpPr>
        <p:spPr>
          <a:xfrm>
            <a:off x="17858625" y="1678707"/>
            <a:ext cx="1468351"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kết luận</a:t>
            </a:r>
          </a:p>
        </p:txBody>
      </p:sp>
      <p:sp>
        <p:nvSpPr>
          <p:cNvPr id="25" name="TextBox 24">
            <a:extLst>
              <a:ext uri="{FF2B5EF4-FFF2-40B4-BE49-F238E27FC236}">
                <a16:creationId xmlns:a16="http://schemas.microsoft.com/office/drawing/2014/main" id="{03C8AB3D-2C18-4328-9332-660571121A66}"/>
              </a:ext>
            </a:extLst>
          </p:cNvPr>
          <p:cNvSpPr txBox="1"/>
          <p:nvPr/>
        </p:nvSpPr>
        <p:spPr>
          <a:xfrm>
            <a:off x="12801600" y="2667000"/>
            <a:ext cx="12109790" cy="2217017"/>
          </a:xfrm>
          <a:prstGeom prst="rect">
            <a:avLst/>
          </a:prstGeom>
          <a:noFill/>
        </p:spPr>
        <p:txBody>
          <a:bodyPr wrap="square">
            <a:spAutoFit/>
          </a:bodyPr>
          <a:lstStyle/>
          <a:p>
            <a:pPr algn="just">
              <a:lnSpc>
                <a:spcPct val="150000"/>
              </a:lnSpc>
            </a:pPr>
            <a:r>
              <a:rPr lang="en-US" sz="3200">
                <a:solidFill>
                  <a:schemeClr val="bg1">
                    <a:lumMod val="50000"/>
                  </a:schemeClr>
                </a:solidFill>
                <a:latin typeface="Cambria Math" panose="02040503050406030204" pitchFamily="18" charset="0"/>
              </a:rPr>
              <a:t>1. Hoàn thành việc gia công các chi tiết và lắp ráp hoàn thiện robot. </a:t>
            </a:r>
          </a:p>
          <a:p>
            <a:pPr algn="just">
              <a:lnSpc>
                <a:spcPct val="150000"/>
              </a:lnSpc>
            </a:pPr>
            <a:r>
              <a:rPr lang="en-US" sz="3200">
                <a:solidFill>
                  <a:schemeClr val="bg1">
                    <a:lumMod val="50000"/>
                  </a:schemeClr>
                </a:solidFill>
                <a:latin typeface="Cambria Math" panose="02040503050406030204" pitchFamily="18" charset="0"/>
              </a:rPr>
              <a:t>2. Thu được các giá trị mong muốn từ các ngoại vi. </a:t>
            </a:r>
          </a:p>
          <a:p>
            <a:pPr algn="just">
              <a:lnSpc>
                <a:spcPct val="150000"/>
              </a:lnSpc>
            </a:pPr>
            <a:r>
              <a:rPr lang="en-US" sz="3200">
                <a:solidFill>
                  <a:schemeClr val="bg1">
                    <a:lumMod val="50000"/>
                  </a:schemeClr>
                </a:solidFill>
                <a:latin typeface="Cambria Math" panose="02040503050406030204" pitchFamily="18" charset="0"/>
              </a:rPr>
              <a:t>3. Chưa thực nghiệm điều khiển trên robot.</a:t>
            </a:r>
          </a:p>
        </p:txBody>
      </p:sp>
      <p:sp>
        <p:nvSpPr>
          <p:cNvPr id="16" name="TextBox 15">
            <a:extLst>
              <a:ext uri="{FF2B5EF4-FFF2-40B4-BE49-F238E27FC236}">
                <a16:creationId xmlns:a16="http://schemas.microsoft.com/office/drawing/2014/main" id="{38B6F7DB-3784-4E67-9FD6-047152F69C87}"/>
              </a:ext>
            </a:extLst>
          </p:cNvPr>
          <p:cNvSpPr txBox="1"/>
          <p:nvPr/>
        </p:nvSpPr>
        <p:spPr>
          <a:xfrm>
            <a:off x="4642077" y="1678707"/>
            <a:ext cx="290784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hướng phát triển</a:t>
            </a:r>
          </a:p>
        </p:txBody>
      </p:sp>
      <p:sp>
        <p:nvSpPr>
          <p:cNvPr id="18" name="TextBox 17">
            <a:extLst>
              <a:ext uri="{FF2B5EF4-FFF2-40B4-BE49-F238E27FC236}">
                <a16:creationId xmlns:a16="http://schemas.microsoft.com/office/drawing/2014/main" id="{390F0A82-5FE5-4EF0-979D-668CF619E43B}"/>
              </a:ext>
            </a:extLst>
          </p:cNvPr>
          <p:cNvSpPr txBox="1"/>
          <p:nvPr/>
        </p:nvSpPr>
        <p:spPr>
          <a:xfrm>
            <a:off x="307805" y="2501649"/>
            <a:ext cx="11576390" cy="2955681"/>
          </a:xfrm>
          <a:prstGeom prst="rect">
            <a:avLst/>
          </a:prstGeom>
          <a:noFill/>
        </p:spPr>
        <p:txBody>
          <a:bodyPr wrap="square">
            <a:spAutoFit/>
          </a:bodyPr>
          <a:lstStyle/>
          <a:p>
            <a:pPr algn="just">
              <a:lnSpc>
                <a:spcPct val="150000"/>
              </a:lnSpc>
            </a:pPr>
            <a:r>
              <a:rPr lang="en-US" sz="3200">
                <a:solidFill>
                  <a:schemeClr val="bg1">
                    <a:lumMod val="50000"/>
                  </a:schemeClr>
                </a:solidFill>
                <a:latin typeface="Cambria Math" panose="02040503050406030204" pitchFamily="18" charset="0"/>
              </a:rPr>
              <a:t>1. Có thể thiết kế gọn và đẹp hơn nữa.</a:t>
            </a:r>
          </a:p>
          <a:p>
            <a:pPr algn="just">
              <a:lnSpc>
                <a:spcPct val="150000"/>
              </a:lnSpc>
            </a:pPr>
            <a:r>
              <a:rPr lang="en-US" sz="3200">
                <a:solidFill>
                  <a:schemeClr val="bg1">
                    <a:lumMod val="50000"/>
                  </a:schemeClr>
                </a:solidFill>
                <a:latin typeface="Cambria Math" panose="02040503050406030204" pitchFamily="18" charset="0"/>
              </a:rPr>
              <a:t>2. Có thể trang bị thêm cho robot các cảm biến khác, hệ thống quan sát,.. để robot chạy tự động. Tối ưu hóa code điều khiển hoặc bộ vi xử lí, để robot hoạt động nhanh nhạy và linh hoạt hơn.</a:t>
            </a:r>
          </a:p>
        </p:txBody>
      </p:sp>
      <p:sp>
        <p:nvSpPr>
          <p:cNvPr id="19" name="TextBox 18">
            <a:extLst>
              <a:ext uri="{FF2B5EF4-FFF2-40B4-BE49-F238E27FC236}">
                <a16:creationId xmlns:a16="http://schemas.microsoft.com/office/drawing/2014/main" id="{95B261AD-727B-41C9-9B26-93EB1F8CD8F1}"/>
              </a:ext>
            </a:extLst>
          </p:cNvPr>
          <p:cNvSpPr txBox="1"/>
          <p:nvPr/>
        </p:nvSpPr>
        <p:spPr>
          <a:xfrm>
            <a:off x="838200" y="-2133600"/>
            <a:ext cx="10896600" cy="1015663"/>
          </a:xfrm>
          <a:prstGeom prst="rect">
            <a:avLst/>
          </a:prstGeom>
          <a:noFill/>
        </p:spPr>
        <p:txBody>
          <a:bodyPr wrap="square" lIns="0" tIns="0" rIns="0" bIns="0" rtlCol="0">
            <a:spAutoFit/>
          </a:bodyPr>
          <a:lstStyle/>
          <a:p>
            <a:pPr algn="l"/>
            <a:r>
              <a:rPr lang="en-US" sz="6600">
                <a:solidFill>
                  <a:srgbClr val="79B835"/>
                </a:solidFill>
                <a:latin typeface="#9Slide05 SVNLobster" panose="02040603050506020204" pitchFamily="18" charset="0"/>
              </a:rPr>
              <a:t>Cảm ơn thầy và  các bạn đã lắng nghe.</a:t>
            </a:r>
          </a:p>
        </p:txBody>
      </p:sp>
    </p:spTree>
    <p:extLst>
      <p:ext uri="{BB962C8B-B14F-4D97-AF65-F5344CB8AC3E}">
        <p14:creationId xmlns:p14="http://schemas.microsoft.com/office/powerpoint/2010/main" val="4134301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Rounded Corners 66">
            <a:extLst>
              <a:ext uri="{FF2B5EF4-FFF2-40B4-BE49-F238E27FC236}">
                <a16:creationId xmlns:a16="http://schemas.microsoft.com/office/drawing/2014/main" id="{E71F7162-B225-4067-B2F5-A007AF9180B4}"/>
              </a:ext>
            </a:extLst>
          </p:cNvPr>
          <p:cNvSpPr/>
          <p:nvPr/>
        </p:nvSpPr>
        <p:spPr>
          <a:xfrm>
            <a:off x="12883923" y="500742"/>
            <a:ext cx="5410200" cy="970576"/>
          </a:xfrm>
          <a:prstGeom prst="roundRect">
            <a:avLst>
              <a:gd name="adj" fmla="val 50000"/>
            </a:avLst>
          </a:prstGeom>
          <a:solidFill>
            <a:schemeClr val="bg1"/>
          </a:solidFill>
          <a:ln w="57150">
            <a:solidFill>
              <a:srgbClr val="79B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FEC21CF-D8A3-41FD-B5B3-44D79AA22508}"/>
              </a:ext>
            </a:extLst>
          </p:cNvPr>
          <p:cNvSpPr/>
          <p:nvPr/>
        </p:nvSpPr>
        <p:spPr>
          <a:xfrm>
            <a:off x="12971075" y="627693"/>
            <a:ext cx="713888" cy="713888"/>
          </a:xfrm>
          <a:prstGeom prst="ellipse">
            <a:avLst/>
          </a:prstGeom>
          <a:solidFill>
            <a:schemeClr val="accent3">
              <a:lumMod val="75000"/>
            </a:schemeClr>
          </a:solidFill>
          <a:ln>
            <a:solidFill>
              <a:srgbClr val="79B83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8C48983-1AED-48C5-AC02-94CCB7C193D6}"/>
              </a:ext>
            </a:extLst>
          </p:cNvPr>
          <p:cNvSpPr/>
          <p:nvPr/>
        </p:nvSpPr>
        <p:spPr>
          <a:xfrm>
            <a:off x="13035110" y="691728"/>
            <a:ext cx="585817" cy="585817"/>
          </a:xfrm>
          <a:prstGeom prst="ellipse">
            <a:avLst/>
          </a:prstGeom>
          <a:solidFill>
            <a:schemeClr val="bg1"/>
          </a:solidFill>
          <a:ln>
            <a:solidFill>
              <a:srgbClr val="79B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79B835"/>
                </a:solidFill>
                <a:latin typeface="#9Slide02 Tieu de rat dai 01" panose="02000000000000000000" pitchFamily="2" charset="0"/>
                <a:ea typeface="#9Slide02 Tieu de rat dai 01" panose="02000000000000000000" pitchFamily="2" charset="0"/>
              </a:rPr>
              <a:t>4</a:t>
            </a:r>
          </a:p>
        </p:txBody>
      </p:sp>
      <p:sp>
        <p:nvSpPr>
          <p:cNvPr id="70" name="TextBox 69">
            <a:extLst>
              <a:ext uri="{FF2B5EF4-FFF2-40B4-BE49-F238E27FC236}">
                <a16:creationId xmlns:a16="http://schemas.microsoft.com/office/drawing/2014/main" id="{F96A42B3-5E10-4ED1-BADC-DCE1ACCFD27F}"/>
              </a:ext>
            </a:extLst>
          </p:cNvPr>
          <p:cNvSpPr txBox="1"/>
          <p:nvPr/>
        </p:nvSpPr>
        <p:spPr>
          <a:xfrm>
            <a:off x="13786832" y="770587"/>
            <a:ext cx="4249561"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KẾT QUẢ KẾT LUẬN VÀ HƯỚNG PHÁT TRIỂN</a:t>
            </a:r>
          </a:p>
        </p:txBody>
      </p:sp>
      <p:sp>
        <p:nvSpPr>
          <p:cNvPr id="16" name="TextBox 15">
            <a:extLst>
              <a:ext uri="{FF2B5EF4-FFF2-40B4-BE49-F238E27FC236}">
                <a16:creationId xmlns:a16="http://schemas.microsoft.com/office/drawing/2014/main" id="{38B6F7DB-3784-4E67-9FD6-047152F69C87}"/>
              </a:ext>
            </a:extLst>
          </p:cNvPr>
          <p:cNvSpPr txBox="1"/>
          <p:nvPr/>
        </p:nvSpPr>
        <p:spPr>
          <a:xfrm>
            <a:off x="16840200" y="1678707"/>
            <a:ext cx="290784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hướng phát triển</a:t>
            </a:r>
          </a:p>
        </p:txBody>
      </p:sp>
      <p:sp>
        <p:nvSpPr>
          <p:cNvPr id="18" name="TextBox 17">
            <a:extLst>
              <a:ext uri="{FF2B5EF4-FFF2-40B4-BE49-F238E27FC236}">
                <a16:creationId xmlns:a16="http://schemas.microsoft.com/office/drawing/2014/main" id="{390F0A82-5FE5-4EF0-979D-668CF619E43B}"/>
              </a:ext>
            </a:extLst>
          </p:cNvPr>
          <p:cNvSpPr txBox="1"/>
          <p:nvPr/>
        </p:nvSpPr>
        <p:spPr>
          <a:xfrm>
            <a:off x="12505928" y="2501649"/>
            <a:ext cx="11576390" cy="2955681"/>
          </a:xfrm>
          <a:prstGeom prst="rect">
            <a:avLst/>
          </a:prstGeom>
          <a:noFill/>
        </p:spPr>
        <p:txBody>
          <a:bodyPr wrap="square">
            <a:spAutoFit/>
          </a:bodyPr>
          <a:lstStyle/>
          <a:p>
            <a:pPr algn="just">
              <a:lnSpc>
                <a:spcPct val="150000"/>
              </a:lnSpc>
            </a:pPr>
            <a:r>
              <a:rPr lang="en-US" sz="3200">
                <a:solidFill>
                  <a:schemeClr val="bg1">
                    <a:lumMod val="50000"/>
                  </a:schemeClr>
                </a:solidFill>
                <a:latin typeface="Cambria Math" panose="02040503050406030204" pitchFamily="18" charset="0"/>
              </a:rPr>
              <a:t>1. Có thể thiết kế gọn và đẹp hơn nữa.</a:t>
            </a:r>
          </a:p>
          <a:p>
            <a:pPr algn="just">
              <a:lnSpc>
                <a:spcPct val="150000"/>
              </a:lnSpc>
            </a:pPr>
            <a:r>
              <a:rPr lang="en-US" sz="3200">
                <a:solidFill>
                  <a:schemeClr val="bg1">
                    <a:lumMod val="50000"/>
                  </a:schemeClr>
                </a:solidFill>
                <a:latin typeface="Cambria Math" panose="02040503050406030204" pitchFamily="18" charset="0"/>
              </a:rPr>
              <a:t>2. Có thể trang bị thêm cho robot các cảm biến khác, hệ thống quan sát,.. để robot chạy tự động. Tối ưu hóa code điều khiển hoặc bộ vi xử lí, để robot hoạt động nhanh nhạy và linh hoạt hơn.</a:t>
            </a:r>
          </a:p>
        </p:txBody>
      </p:sp>
      <p:sp>
        <p:nvSpPr>
          <p:cNvPr id="5" name="TextBox 4">
            <a:extLst>
              <a:ext uri="{FF2B5EF4-FFF2-40B4-BE49-F238E27FC236}">
                <a16:creationId xmlns:a16="http://schemas.microsoft.com/office/drawing/2014/main" id="{63322349-9CFF-45B9-8E75-5CC6E74D9B6A}"/>
              </a:ext>
            </a:extLst>
          </p:cNvPr>
          <p:cNvSpPr txBox="1"/>
          <p:nvPr/>
        </p:nvSpPr>
        <p:spPr>
          <a:xfrm>
            <a:off x="838200" y="2501649"/>
            <a:ext cx="10896600" cy="1015663"/>
          </a:xfrm>
          <a:prstGeom prst="rect">
            <a:avLst/>
          </a:prstGeom>
          <a:noFill/>
        </p:spPr>
        <p:txBody>
          <a:bodyPr wrap="square" lIns="0" tIns="0" rIns="0" bIns="0" rtlCol="0">
            <a:spAutoFit/>
          </a:bodyPr>
          <a:lstStyle/>
          <a:p>
            <a:pPr algn="l"/>
            <a:r>
              <a:rPr lang="en-US" sz="6600">
                <a:solidFill>
                  <a:srgbClr val="79B835"/>
                </a:solidFill>
                <a:latin typeface="#9Slide05 SVNLobster" panose="02040603050506020204" pitchFamily="18" charset="0"/>
              </a:rPr>
              <a:t>Cảm ơn thầy và  các bạn đã lắng nghe.</a:t>
            </a:r>
          </a:p>
        </p:txBody>
      </p:sp>
    </p:spTree>
    <p:extLst>
      <p:ext uri="{BB962C8B-B14F-4D97-AF65-F5344CB8AC3E}">
        <p14:creationId xmlns:p14="http://schemas.microsoft.com/office/powerpoint/2010/main" val="472410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MiR 100 AMR - FAST Technologies">
            <a:extLst>
              <a:ext uri="{FF2B5EF4-FFF2-40B4-BE49-F238E27FC236}">
                <a16:creationId xmlns:a16="http://schemas.microsoft.com/office/drawing/2014/main" id="{56278A15-A689-4103-BB9E-C2E1F2D5A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6640" y="2630913"/>
            <a:ext cx="5334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2" name="Arc 1">
            <a:extLst>
              <a:ext uri="{FF2B5EF4-FFF2-40B4-BE49-F238E27FC236}">
                <a16:creationId xmlns:a16="http://schemas.microsoft.com/office/drawing/2014/main" id="{193563BD-CA05-44B5-AA44-8373BBCF339A}"/>
              </a:ext>
            </a:extLst>
          </p:cNvPr>
          <p:cNvSpPr/>
          <p:nvPr/>
        </p:nvSpPr>
        <p:spPr>
          <a:xfrm rot="7569960">
            <a:off x="-5911382" y="1562100"/>
            <a:ext cx="3733800" cy="3733800"/>
          </a:xfrm>
          <a:prstGeom prst="arc">
            <a:avLst>
              <a:gd name="adj1" fmla="val 16200000"/>
              <a:gd name="adj2" fmla="val 11664028"/>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Oval 2">
            <a:extLst>
              <a:ext uri="{FF2B5EF4-FFF2-40B4-BE49-F238E27FC236}">
                <a16:creationId xmlns:a16="http://schemas.microsoft.com/office/drawing/2014/main" id="{62027833-DCF2-4204-ACA8-EB25CDC370E6}"/>
              </a:ext>
            </a:extLst>
          </p:cNvPr>
          <p:cNvSpPr/>
          <p:nvPr/>
        </p:nvSpPr>
        <p:spPr>
          <a:xfrm>
            <a:off x="-5682782" y="1790701"/>
            <a:ext cx="3276600" cy="3276600"/>
          </a:xfrm>
          <a:prstGeom prst="ellipse">
            <a:avLst/>
          </a:prstGeom>
          <a:solidFill>
            <a:srgbClr val="002060"/>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t>MOBILE ROBOT</a:t>
            </a:r>
          </a:p>
        </p:txBody>
      </p:sp>
      <p:sp>
        <p:nvSpPr>
          <p:cNvPr id="4" name="Arc 3">
            <a:extLst>
              <a:ext uri="{FF2B5EF4-FFF2-40B4-BE49-F238E27FC236}">
                <a16:creationId xmlns:a16="http://schemas.microsoft.com/office/drawing/2014/main" id="{3550664A-21C8-4182-AE1D-01E3C9C2F6EE}"/>
              </a:ext>
            </a:extLst>
          </p:cNvPr>
          <p:cNvSpPr/>
          <p:nvPr/>
        </p:nvSpPr>
        <p:spPr>
          <a:xfrm rot="12162808">
            <a:off x="-5911383" y="1562100"/>
            <a:ext cx="3733800" cy="3733800"/>
          </a:xfrm>
          <a:prstGeom prst="arc">
            <a:avLst>
              <a:gd name="adj1" fmla="val 7389714"/>
              <a:gd name="adj2" fmla="val 11360785"/>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Oval 4">
            <a:extLst>
              <a:ext uri="{FF2B5EF4-FFF2-40B4-BE49-F238E27FC236}">
                <a16:creationId xmlns:a16="http://schemas.microsoft.com/office/drawing/2014/main" id="{46103891-CADE-4662-A21C-9C400518F797}"/>
              </a:ext>
            </a:extLst>
          </p:cNvPr>
          <p:cNvSpPr/>
          <p:nvPr/>
        </p:nvSpPr>
        <p:spPr>
          <a:xfrm>
            <a:off x="-2693746" y="2209801"/>
            <a:ext cx="342900" cy="342900"/>
          </a:xfrm>
          <a:prstGeom prst="ellipse">
            <a:avLst/>
          </a:prstGeom>
          <a:solidFill>
            <a:srgbClr val="F260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E9FF5CF-38FB-415D-B7D7-834AA7A9B757}"/>
              </a:ext>
            </a:extLst>
          </p:cNvPr>
          <p:cNvSpPr/>
          <p:nvPr/>
        </p:nvSpPr>
        <p:spPr>
          <a:xfrm>
            <a:off x="-2693746" y="4221845"/>
            <a:ext cx="342900" cy="342900"/>
          </a:xfrm>
          <a:prstGeom prst="ellipse">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AD6BA22-C894-4EE8-A692-75508EBB2C2B}"/>
              </a:ext>
            </a:extLst>
          </p:cNvPr>
          <p:cNvSpPr/>
          <p:nvPr/>
        </p:nvSpPr>
        <p:spPr>
          <a:xfrm>
            <a:off x="-2363750" y="2818117"/>
            <a:ext cx="342900" cy="342900"/>
          </a:xfrm>
          <a:prstGeom prst="ellipse">
            <a:avLst/>
          </a:prstGeom>
          <a:solidFill>
            <a:srgbClr val="FFD0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AE557A9-3D6E-4C78-ADFB-ECC85505C564}"/>
              </a:ext>
            </a:extLst>
          </p:cNvPr>
          <p:cNvSpPr/>
          <p:nvPr/>
        </p:nvSpPr>
        <p:spPr>
          <a:xfrm>
            <a:off x="-2359214" y="3616776"/>
            <a:ext cx="342900" cy="34290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822AFFB-34EF-4175-974F-50EC9C7F7FEC}"/>
              </a:ext>
            </a:extLst>
          </p:cNvPr>
          <p:cNvSpPr/>
          <p:nvPr/>
        </p:nvSpPr>
        <p:spPr>
          <a:xfrm>
            <a:off x="685800" y="500742"/>
            <a:ext cx="5410200" cy="970576"/>
          </a:xfrm>
          <a:prstGeom prst="roundRect">
            <a:avLst>
              <a:gd name="adj" fmla="val 50000"/>
            </a:avLst>
          </a:prstGeom>
          <a:solidFill>
            <a:schemeClr val="bg1"/>
          </a:solidFill>
          <a:ln w="57150">
            <a:solidFill>
              <a:srgbClr val="F26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048C9A6-5EC7-4BCC-9357-37895DC0A750}"/>
              </a:ext>
            </a:extLst>
          </p:cNvPr>
          <p:cNvSpPr/>
          <p:nvPr/>
        </p:nvSpPr>
        <p:spPr>
          <a:xfrm>
            <a:off x="772952" y="627693"/>
            <a:ext cx="713888" cy="713888"/>
          </a:xfrm>
          <a:prstGeom prst="ellipse">
            <a:avLst/>
          </a:prstGeom>
          <a:solidFill>
            <a:srgbClr val="F2607D"/>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DE54988-D3FA-4802-8626-BD6D2F758A1B}"/>
              </a:ext>
            </a:extLst>
          </p:cNvPr>
          <p:cNvSpPr/>
          <p:nvPr/>
        </p:nvSpPr>
        <p:spPr>
          <a:xfrm>
            <a:off x="836987" y="691728"/>
            <a:ext cx="585817" cy="5858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F2607D"/>
                </a:solidFill>
                <a:latin typeface="#9Slide02 Tieu de rat dai 01" panose="02000000000000000000" pitchFamily="2" charset="0"/>
                <a:ea typeface="#9Slide02 Tieu de rat dai 01" panose="02000000000000000000" pitchFamily="2" charset="0"/>
              </a:rPr>
              <a:t>1</a:t>
            </a:r>
          </a:p>
        </p:txBody>
      </p:sp>
      <p:sp>
        <p:nvSpPr>
          <p:cNvPr id="86" name="Rectangle: Rounded Corners 85">
            <a:extLst>
              <a:ext uri="{FF2B5EF4-FFF2-40B4-BE49-F238E27FC236}">
                <a16:creationId xmlns:a16="http://schemas.microsoft.com/office/drawing/2014/main" id="{CF0E8CC6-D1FC-42D4-833D-49CDD6EDB83B}"/>
              </a:ext>
            </a:extLst>
          </p:cNvPr>
          <p:cNvSpPr/>
          <p:nvPr/>
        </p:nvSpPr>
        <p:spPr>
          <a:xfrm>
            <a:off x="12725400" y="2226836"/>
            <a:ext cx="5410200" cy="970576"/>
          </a:xfrm>
          <a:prstGeom prst="roundRect">
            <a:avLst>
              <a:gd name="adj" fmla="val 50000"/>
            </a:avLst>
          </a:prstGeom>
          <a:solidFill>
            <a:schemeClr val="bg1"/>
          </a:solidFill>
          <a:ln w="57150">
            <a:solidFill>
              <a:srgbClr val="FFD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299A73F-1910-4D69-8680-3C8B5BC31739}"/>
              </a:ext>
            </a:extLst>
          </p:cNvPr>
          <p:cNvSpPr/>
          <p:nvPr/>
        </p:nvSpPr>
        <p:spPr>
          <a:xfrm>
            <a:off x="12812552" y="2353787"/>
            <a:ext cx="713888" cy="713888"/>
          </a:xfrm>
          <a:prstGeom prst="ellipse">
            <a:avLst/>
          </a:prstGeom>
          <a:solidFill>
            <a:srgbClr val="FFD06C"/>
          </a:solidFill>
          <a:ln>
            <a:solidFill>
              <a:srgbClr val="FFD0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2E030FE-9221-4137-A3A0-298E54D129CD}"/>
              </a:ext>
            </a:extLst>
          </p:cNvPr>
          <p:cNvSpPr/>
          <p:nvPr/>
        </p:nvSpPr>
        <p:spPr>
          <a:xfrm>
            <a:off x="12876587" y="2417822"/>
            <a:ext cx="585817" cy="585817"/>
          </a:xfrm>
          <a:prstGeom prst="ellipse">
            <a:avLst/>
          </a:prstGeom>
          <a:solidFill>
            <a:schemeClr val="bg1"/>
          </a:solidFill>
          <a:ln>
            <a:solidFill>
              <a:srgbClr val="FFD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FFD06C"/>
                </a:solidFill>
                <a:latin typeface="#9Slide02 Tieu de rat dai 01" panose="02000000000000000000" pitchFamily="2" charset="0"/>
                <a:ea typeface="#9Slide02 Tieu de rat dai 01" panose="02000000000000000000" pitchFamily="2" charset="0"/>
              </a:rPr>
              <a:t>2</a:t>
            </a:r>
          </a:p>
        </p:txBody>
      </p:sp>
      <p:sp>
        <p:nvSpPr>
          <p:cNvPr id="91" name="Rectangle: Rounded Corners 90">
            <a:extLst>
              <a:ext uri="{FF2B5EF4-FFF2-40B4-BE49-F238E27FC236}">
                <a16:creationId xmlns:a16="http://schemas.microsoft.com/office/drawing/2014/main" id="{9516D26A-834A-498C-B6B1-CD4A91006E87}"/>
              </a:ext>
            </a:extLst>
          </p:cNvPr>
          <p:cNvSpPr/>
          <p:nvPr/>
        </p:nvSpPr>
        <p:spPr>
          <a:xfrm>
            <a:off x="12725400" y="3660587"/>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040F7F4-5ABF-4C1F-B465-4DD633BBE425}"/>
              </a:ext>
            </a:extLst>
          </p:cNvPr>
          <p:cNvSpPr/>
          <p:nvPr/>
        </p:nvSpPr>
        <p:spPr>
          <a:xfrm>
            <a:off x="12812552" y="3787538"/>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AF2BC0AB-DC93-4CD1-8809-1AE445748BC0}"/>
              </a:ext>
            </a:extLst>
          </p:cNvPr>
          <p:cNvSpPr/>
          <p:nvPr/>
        </p:nvSpPr>
        <p:spPr>
          <a:xfrm>
            <a:off x="12876587" y="3851573"/>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96" name="Rectangle: Rounded Corners 95">
            <a:extLst>
              <a:ext uri="{FF2B5EF4-FFF2-40B4-BE49-F238E27FC236}">
                <a16:creationId xmlns:a16="http://schemas.microsoft.com/office/drawing/2014/main" id="{B13FB1F7-6858-4C06-93AB-1C235192105A}"/>
              </a:ext>
            </a:extLst>
          </p:cNvPr>
          <p:cNvSpPr/>
          <p:nvPr/>
        </p:nvSpPr>
        <p:spPr>
          <a:xfrm>
            <a:off x="12725400" y="5094339"/>
            <a:ext cx="5410200" cy="970576"/>
          </a:xfrm>
          <a:prstGeom prst="roundRect">
            <a:avLst>
              <a:gd name="adj" fmla="val 50000"/>
            </a:avLst>
          </a:prstGeom>
          <a:solidFill>
            <a:schemeClr val="bg1"/>
          </a:solidFill>
          <a:ln w="57150">
            <a:solidFill>
              <a:srgbClr val="79B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A13E41B5-04E2-4965-AC34-6F3D8BFCEF92}"/>
              </a:ext>
            </a:extLst>
          </p:cNvPr>
          <p:cNvSpPr/>
          <p:nvPr/>
        </p:nvSpPr>
        <p:spPr>
          <a:xfrm>
            <a:off x="12812552" y="5221290"/>
            <a:ext cx="713888" cy="713888"/>
          </a:xfrm>
          <a:prstGeom prst="ellipse">
            <a:avLst/>
          </a:prstGeom>
          <a:solidFill>
            <a:schemeClr val="accent3">
              <a:lumMod val="75000"/>
            </a:schemeClr>
          </a:solidFill>
          <a:ln>
            <a:solidFill>
              <a:srgbClr val="79B83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7AAE5657-9083-44BE-9477-276BD2EF9F56}"/>
              </a:ext>
            </a:extLst>
          </p:cNvPr>
          <p:cNvSpPr/>
          <p:nvPr/>
        </p:nvSpPr>
        <p:spPr>
          <a:xfrm>
            <a:off x="12876587" y="5285325"/>
            <a:ext cx="585817" cy="585817"/>
          </a:xfrm>
          <a:prstGeom prst="ellipse">
            <a:avLst/>
          </a:prstGeom>
          <a:solidFill>
            <a:schemeClr val="bg1"/>
          </a:solidFill>
          <a:ln>
            <a:solidFill>
              <a:srgbClr val="79B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79B835"/>
                </a:solidFill>
                <a:latin typeface="#9Slide02 Tieu de rat dai 01" panose="02000000000000000000" pitchFamily="2" charset="0"/>
                <a:ea typeface="#9Slide02 Tieu de rat dai 01" panose="02000000000000000000" pitchFamily="2" charset="0"/>
              </a:rPr>
              <a:t>4</a:t>
            </a:r>
          </a:p>
        </p:txBody>
      </p:sp>
      <p:sp>
        <p:nvSpPr>
          <p:cNvPr id="130" name="TextBox 129">
            <a:extLst>
              <a:ext uri="{FF2B5EF4-FFF2-40B4-BE49-F238E27FC236}">
                <a16:creationId xmlns:a16="http://schemas.microsoft.com/office/drawing/2014/main" id="{1D207C02-F903-4EC2-A020-6A611DC40D38}"/>
              </a:ext>
            </a:extLst>
          </p:cNvPr>
          <p:cNvSpPr txBox="1"/>
          <p:nvPr/>
        </p:nvSpPr>
        <p:spPr>
          <a:xfrm>
            <a:off x="1588709" y="770587"/>
            <a:ext cx="3802679" cy="415498"/>
          </a:xfrm>
          <a:prstGeom prst="rect">
            <a:avLst/>
          </a:prstGeom>
          <a:noFill/>
        </p:spPr>
        <p:txBody>
          <a:bodyPr wrap="squar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GIỚI THIỆU TỔNG QUAN VỀ ĐỀ TÀI</a:t>
            </a:r>
          </a:p>
        </p:txBody>
      </p:sp>
      <p:sp>
        <p:nvSpPr>
          <p:cNvPr id="134" name="TextBox 133">
            <a:extLst>
              <a:ext uri="{FF2B5EF4-FFF2-40B4-BE49-F238E27FC236}">
                <a16:creationId xmlns:a16="http://schemas.microsoft.com/office/drawing/2014/main" id="{2775B13C-3B69-42A9-9BE2-E3363DF578CF}"/>
              </a:ext>
            </a:extLst>
          </p:cNvPr>
          <p:cNvSpPr txBox="1"/>
          <p:nvPr/>
        </p:nvSpPr>
        <p:spPr>
          <a:xfrm>
            <a:off x="13628309" y="2496681"/>
            <a:ext cx="367408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THIẾT KẾ CƠ KHÍ CHO MOBILE ROBOT</a:t>
            </a:r>
          </a:p>
        </p:txBody>
      </p:sp>
      <p:sp>
        <p:nvSpPr>
          <p:cNvPr id="135" name="TextBox 134">
            <a:extLst>
              <a:ext uri="{FF2B5EF4-FFF2-40B4-BE49-F238E27FC236}">
                <a16:creationId xmlns:a16="http://schemas.microsoft.com/office/drawing/2014/main" id="{F97ED322-77EC-4775-9F8D-9E287108A395}"/>
              </a:ext>
            </a:extLst>
          </p:cNvPr>
          <p:cNvSpPr txBox="1"/>
          <p:nvPr/>
        </p:nvSpPr>
        <p:spPr>
          <a:xfrm>
            <a:off x="13628309" y="3930432"/>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sp>
        <p:nvSpPr>
          <p:cNvPr id="136" name="TextBox 135">
            <a:extLst>
              <a:ext uri="{FF2B5EF4-FFF2-40B4-BE49-F238E27FC236}">
                <a16:creationId xmlns:a16="http://schemas.microsoft.com/office/drawing/2014/main" id="{DB574375-C829-4A4C-A179-59EBE1DBD836}"/>
              </a:ext>
            </a:extLst>
          </p:cNvPr>
          <p:cNvSpPr txBox="1"/>
          <p:nvPr/>
        </p:nvSpPr>
        <p:spPr>
          <a:xfrm>
            <a:off x="13628309" y="5364184"/>
            <a:ext cx="4249561"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KẾT QUẢ KẾT LUẬN VÀ HƯỚNG PHÁT TRIỂN</a:t>
            </a:r>
          </a:p>
        </p:txBody>
      </p:sp>
      <p:sp>
        <p:nvSpPr>
          <p:cNvPr id="140" name="TextBox 139">
            <a:extLst>
              <a:ext uri="{FF2B5EF4-FFF2-40B4-BE49-F238E27FC236}">
                <a16:creationId xmlns:a16="http://schemas.microsoft.com/office/drawing/2014/main" id="{C44971EA-650C-4D9C-AF57-B181C1CABDEE}"/>
              </a:ext>
            </a:extLst>
          </p:cNvPr>
          <p:cNvSpPr txBox="1"/>
          <p:nvPr/>
        </p:nvSpPr>
        <p:spPr>
          <a:xfrm>
            <a:off x="5360908" y="1765698"/>
            <a:ext cx="2286000" cy="615553"/>
          </a:xfrm>
          <a:prstGeom prst="rect">
            <a:avLst/>
          </a:prstGeom>
          <a:noFill/>
        </p:spPr>
        <p:txBody>
          <a:bodyPr wrap="squar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MOBILE ROBOT </a:t>
            </a:r>
          </a:p>
        </p:txBody>
      </p:sp>
      <p:sp>
        <p:nvSpPr>
          <p:cNvPr id="132" name="TextBox 131">
            <a:extLst>
              <a:ext uri="{FF2B5EF4-FFF2-40B4-BE49-F238E27FC236}">
                <a16:creationId xmlns:a16="http://schemas.microsoft.com/office/drawing/2014/main" id="{A3C87065-449E-424D-99CE-3B5A451F8EC7}"/>
              </a:ext>
            </a:extLst>
          </p:cNvPr>
          <p:cNvSpPr txBox="1"/>
          <p:nvPr/>
        </p:nvSpPr>
        <p:spPr>
          <a:xfrm>
            <a:off x="1066800" y="3414365"/>
            <a:ext cx="3298980" cy="492443"/>
          </a:xfrm>
          <a:prstGeom prst="rect">
            <a:avLst/>
          </a:prstGeom>
          <a:noFill/>
        </p:spPr>
        <p:txBody>
          <a:bodyPr wrap="square" lIns="0" tIns="0" rIns="0" bIns="0" rtlCol="0">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1. Tính linh hoạt cao</a:t>
            </a:r>
          </a:p>
        </p:txBody>
      </p:sp>
      <p:sp>
        <p:nvSpPr>
          <p:cNvPr id="142" name="TextBox 141">
            <a:extLst>
              <a:ext uri="{FF2B5EF4-FFF2-40B4-BE49-F238E27FC236}">
                <a16:creationId xmlns:a16="http://schemas.microsoft.com/office/drawing/2014/main" id="{AA478569-2C7D-4E61-B509-0C2B9AEC0542}"/>
              </a:ext>
            </a:extLst>
          </p:cNvPr>
          <p:cNvSpPr txBox="1"/>
          <p:nvPr/>
        </p:nvSpPr>
        <p:spPr>
          <a:xfrm>
            <a:off x="1066800" y="3973804"/>
            <a:ext cx="2334617" cy="492443"/>
          </a:xfrm>
          <a:prstGeom prst="rect">
            <a:avLst/>
          </a:prstGeom>
          <a:noFill/>
        </p:spPr>
        <p:txBody>
          <a:bodyPr wrap="square" lIns="0" tIns="0" rIns="0" bIns="0" rtlCol="0">
            <a:spAutoFit/>
          </a:bodyPr>
          <a:lstStyle/>
          <a:p>
            <a:pPr algn="l"/>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2. Biết định vị</a:t>
            </a:r>
          </a:p>
        </p:txBody>
      </p:sp>
      <p:sp>
        <p:nvSpPr>
          <p:cNvPr id="143" name="TextBox 142">
            <a:extLst>
              <a:ext uri="{FF2B5EF4-FFF2-40B4-BE49-F238E27FC236}">
                <a16:creationId xmlns:a16="http://schemas.microsoft.com/office/drawing/2014/main" id="{BAC0D3F4-1B3E-4012-9CBF-65F1F6069E0E}"/>
              </a:ext>
            </a:extLst>
          </p:cNvPr>
          <p:cNvSpPr txBox="1"/>
          <p:nvPr/>
        </p:nvSpPr>
        <p:spPr>
          <a:xfrm>
            <a:off x="1066800" y="5092681"/>
            <a:ext cx="1763303" cy="492443"/>
          </a:xfrm>
          <a:prstGeom prst="rect">
            <a:avLst/>
          </a:prstGeom>
          <a:noFill/>
        </p:spPr>
        <p:txBody>
          <a:bodyPr wrap="square" lIns="0" tIns="0" rIns="0" bIns="0" rtlCol="0">
            <a:spAutoFit/>
          </a:bodyPr>
          <a:lstStyle/>
          <a:p>
            <a:pPr algn="l"/>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4. Tự động</a:t>
            </a:r>
          </a:p>
        </p:txBody>
      </p:sp>
      <p:sp>
        <p:nvSpPr>
          <p:cNvPr id="144" name="TextBox 143">
            <a:extLst>
              <a:ext uri="{FF2B5EF4-FFF2-40B4-BE49-F238E27FC236}">
                <a16:creationId xmlns:a16="http://schemas.microsoft.com/office/drawing/2014/main" id="{3D4C6BEB-11ED-44BB-9922-D9B067985DAF}"/>
              </a:ext>
            </a:extLst>
          </p:cNvPr>
          <p:cNvSpPr txBox="1"/>
          <p:nvPr/>
        </p:nvSpPr>
        <p:spPr>
          <a:xfrm>
            <a:off x="1066800" y="4533243"/>
            <a:ext cx="3361498" cy="492443"/>
          </a:xfrm>
          <a:prstGeom prst="rect">
            <a:avLst/>
          </a:prstGeom>
          <a:noFill/>
        </p:spPr>
        <p:txBody>
          <a:bodyPr wrap="square" lIns="0" tIns="0" rIns="0" bIns="0" rtlCol="0">
            <a:spAutoFit/>
          </a:bodyPr>
          <a:lstStyle/>
          <a:p>
            <a:pPr algn="l"/>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3. Thu thập thông tin</a:t>
            </a:r>
          </a:p>
        </p:txBody>
      </p:sp>
      <p:sp>
        <p:nvSpPr>
          <p:cNvPr id="145" name="TextBox 144">
            <a:extLst>
              <a:ext uri="{FF2B5EF4-FFF2-40B4-BE49-F238E27FC236}">
                <a16:creationId xmlns:a16="http://schemas.microsoft.com/office/drawing/2014/main" id="{AC25C022-B9D2-46F9-892A-55B1CD6763E4}"/>
              </a:ext>
            </a:extLst>
          </p:cNvPr>
          <p:cNvSpPr txBox="1"/>
          <p:nvPr/>
        </p:nvSpPr>
        <p:spPr>
          <a:xfrm>
            <a:off x="-2204248" y="1763782"/>
            <a:ext cx="1537280"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ỨNG DỤNG</a:t>
            </a:r>
          </a:p>
        </p:txBody>
      </p:sp>
      <p:sp>
        <p:nvSpPr>
          <p:cNvPr id="146" name="Rectangle 145">
            <a:extLst>
              <a:ext uri="{FF2B5EF4-FFF2-40B4-BE49-F238E27FC236}">
                <a16:creationId xmlns:a16="http://schemas.microsoft.com/office/drawing/2014/main" id="{E24292FF-99E4-4B38-A0A9-9DD4D9AB326F}"/>
              </a:ext>
            </a:extLst>
          </p:cNvPr>
          <p:cNvSpPr>
            <a:spLocks noChangeAspect="1"/>
          </p:cNvSpPr>
          <p:nvPr/>
        </p:nvSpPr>
        <p:spPr>
          <a:xfrm>
            <a:off x="1066800" y="7696200"/>
            <a:ext cx="2389925" cy="2057400"/>
          </a:xfrm>
          <a:prstGeom prst="rect">
            <a:avLst/>
          </a:prstGeom>
          <a:blipFill dpi="0" rotWithShape="0">
            <a:blip r:embed="rId4">
              <a:alphaModFix/>
              <a:extLst>
                <a:ext uri="{28A0092B-C50C-407E-A947-70E740481C1C}">
                  <a14:useLocalDpi xmlns:a14="http://schemas.microsoft.com/office/drawing/2010/main" val="0"/>
                </a:ext>
              </a:extLst>
            </a:blip>
            <a:srcRect/>
            <a:stretch>
              <a:fillRect l="-14682" r="-14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DF12B5F9-298E-41E4-A981-9500D082E487}"/>
              </a:ext>
            </a:extLst>
          </p:cNvPr>
          <p:cNvSpPr>
            <a:spLocks noChangeAspect="1"/>
          </p:cNvSpPr>
          <p:nvPr/>
        </p:nvSpPr>
        <p:spPr>
          <a:xfrm>
            <a:off x="3744861" y="7696200"/>
            <a:ext cx="2389925" cy="2057400"/>
          </a:xfrm>
          <a:prstGeom prst="rect">
            <a:avLst/>
          </a:prstGeom>
          <a:blipFill dpi="0" rotWithShape="0">
            <a:blip r:embed="rId5">
              <a:alphaModFix/>
              <a:extLst>
                <a:ext uri="{28A0092B-C50C-407E-A947-70E740481C1C}">
                  <a14:useLocalDpi xmlns:a14="http://schemas.microsoft.com/office/drawing/2010/main" val="0"/>
                </a:ext>
              </a:extLst>
            </a:blip>
            <a:srcRect/>
            <a:stretch>
              <a:fillRect t="-7327" b="-73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CE3DB4E9-FB40-4EB2-BB3B-42C1251E4267}"/>
              </a:ext>
            </a:extLst>
          </p:cNvPr>
          <p:cNvSpPr>
            <a:spLocks noChangeAspect="1"/>
          </p:cNvSpPr>
          <p:nvPr/>
        </p:nvSpPr>
        <p:spPr>
          <a:xfrm>
            <a:off x="6452064" y="7930720"/>
            <a:ext cx="2389925" cy="2057400"/>
          </a:xfrm>
          <a:prstGeom prst="rect">
            <a:avLst/>
          </a:prstGeom>
          <a:blipFill dpi="0" rotWithShape="0">
            <a:blip r:embed="rId6">
              <a:alphaModFix/>
              <a:extLst>
                <a:ext uri="{28A0092B-C50C-407E-A947-70E740481C1C}">
                  <a14:useLocalDpi xmlns:a14="http://schemas.microsoft.com/office/drawing/2010/main" val="0"/>
                </a:ext>
              </a:extLst>
            </a:blip>
            <a:srcRect/>
            <a:stretch>
              <a:fillRect l="-7391" r="-739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F987CA33-1374-43EE-A7EA-3DD42A3041FD}"/>
              </a:ext>
            </a:extLst>
          </p:cNvPr>
          <p:cNvSpPr>
            <a:spLocks noChangeAspect="1"/>
          </p:cNvSpPr>
          <p:nvPr>
            <p:custDataLst>
              <p:tags r:id="rId1"/>
            </p:custDataLst>
          </p:nvPr>
        </p:nvSpPr>
        <p:spPr>
          <a:xfrm>
            <a:off x="9135540" y="7930720"/>
            <a:ext cx="2389925" cy="2057400"/>
          </a:xfrm>
          <a:prstGeom prst="rect">
            <a:avLst/>
          </a:prstGeom>
          <a:blipFill dpi="0" rotWithShape="0">
            <a:blip r:embed="rId7">
              <a:alphaModFix/>
              <a:extLst>
                <a:ext uri="{28A0092B-C50C-407E-A947-70E740481C1C}">
                  <a14:useLocalDpi xmlns:a14="http://schemas.microsoft.com/office/drawing/2010/main" val="0"/>
                </a:ext>
              </a:extLst>
            </a:blip>
            <a:srcRect/>
            <a:stretch>
              <a:fillRect t="-5290" b="-52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567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MiR 100 AMR - FAST Technologies">
            <a:extLst>
              <a:ext uri="{FF2B5EF4-FFF2-40B4-BE49-F238E27FC236}">
                <a16:creationId xmlns:a16="http://schemas.microsoft.com/office/drawing/2014/main" id="{56278A15-A689-4103-BB9E-C2E1F2D5A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1600" y="2630913"/>
            <a:ext cx="5334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Rounded Corners 25">
            <a:extLst>
              <a:ext uri="{FF2B5EF4-FFF2-40B4-BE49-F238E27FC236}">
                <a16:creationId xmlns:a16="http://schemas.microsoft.com/office/drawing/2014/main" id="{4822AFFB-34EF-4175-974F-50EC9C7F7FEC}"/>
              </a:ext>
            </a:extLst>
          </p:cNvPr>
          <p:cNvSpPr/>
          <p:nvPr/>
        </p:nvSpPr>
        <p:spPr>
          <a:xfrm>
            <a:off x="685800" y="500742"/>
            <a:ext cx="5410200" cy="970576"/>
          </a:xfrm>
          <a:prstGeom prst="roundRect">
            <a:avLst>
              <a:gd name="adj" fmla="val 50000"/>
            </a:avLst>
          </a:prstGeom>
          <a:solidFill>
            <a:schemeClr val="bg1"/>
          </a:solidFill>
          <a:ln w="57150">
            <a:solidFill>
              <a:srgbClr val="F26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048C9A6-5EC7-4BCC-9357-37895DC0A750}"/>
              </a:ext>
            </a:extLst>
          </p:cNvPr>
          <p:cNvSpPr/>
          <p:nvPr/>
        </p:nvSpPr>
        <p:spPr>
          <a:xfrm>
            <a:off x="772952" y="627693"/>
            <a:ext cx="713888" cy="713888"/>
          </a:xfrm>
          <a:prstGeom prst="ellipse">
            <a:avLst/>
          </a:prstGeom>
          <a:solidFill>
            <a:srgbClr val="F2607D"/>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DE54988-D3FA-4802-8626-BD6D2F758A1B}"/>
              </a:ext>
            </a:extLst>
          </p:cNvPr>
          <p:cNvSpPr/>
          <p:nvPr/>
        </p:nvSpPr>
        <p:spPr>
          <a:xfrm>
            <a:off x="836987" y="691728"/>
            <a:ext cx="585817" cy="5858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F2607D"/>
                </a:solidFill>
                <a:latin typeface="#9Slide02 Tieu de rat dai 01" panose="02000000000000000000" pitchFamily="2" charset="0"/>
                <a:ea typeface="#9Slide02 Tieu de rat dai 01" panose="02000000000000000000" pitchFamily="2" charset="0"/>
              </a:rPr>
              <a:t>1</a:t>
            </a:r>
          </a:p>
        </p:txBody>
      </p:sp>
      <p:sp>
        <p:nvSpPr>
          <p:cNvPr id="130" name="TextBox 129">
            <a:extLst>
              <a:ext uri="{FF2B5EF4-FFF2-40B4-BE49-F238E27FC236}">
                <a16:creationId xmlns:a16="http://schemas.microsoft.com/office/drawing/2014/main" id="{1D207C02-F903-4EC2-A020-6A611DC40D38}"/>
              </a:ext>
            </a:extLst>
          </p:cNvPr>
          <p:cNvSpPr txBox="1"/>
          <p:nvPr/>
        </p:nvSpPr>
        <p:spPr>
          <a:xfrm>
            <a:off x="1588709" y="770587"/>
            <a:ext cx="3802679" cy="415498"/>
          </a:xfrm>
          <a:prstGeom prst="rect">
            <a:avLst/>
          </a:prstGeom>
          <a:noFill/>
        </p:spPr>
        <p:txBody>
          <a:bodyPr wrap="squar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GIỚI THIỆU TỔNG QUAN VỀ ĐỀ TÀI</a:t>
            </a:r>
          </a:p>
        </p:txBody>
      </p:sp>
      <p:sp>
        <p:nvSpPr>
          <p:cNvPr id="140" name="TextBox 139">
            <a:extLst>
              <a:ext uri="{FF2B5EF4-FFF2-40B4-BE49-F238E27FC236}">
                <a16:creationId xmlns:a16="http://schemas.microsoft.com/office/drawing/2014/main" id="{C44971EA-650C-4D9C-AF57-B181C1CABDEE}"/>
              </a:ext>
            </a:extLst>
          </p:cNvPr>
          <p:cNvSpPr txBox="1"/>
          <p:nvPr/>
        </p:nvSpPr>
        <p:spPr>
          <a:xfrm>
            <a:off x="6096000" y="1765698"/>
            <a:ext cx="2286000" cy="615553"/>
          </a:xfrm>
          <a:prstGeom prst="rect">
            <a:avLst/>
          </a:prstGeom>
          <a:noFill/>
        </p:spPr>
        <p:txBody>
          <a:bodyPr wrap="squar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MOBILE ROBOT </a:t>
            </a:r>
          </a:p>
        </p:txBody>
      </p:sp>
      <p:sp>
        <p:nvSpPr>
          <p:cNvPr id="8" name="TextBox 7">
            <a:extLst>
              <a:ext uri="{FF2B5EF4-FFF2-40B4-BE49-F238E27FC236}">
                <a16:creationId xmlns:a16="http://schemas.microsoft.com/office/drawing/2014/main" id="{37BAEA20-321D-41BC-BB14-9A433158832C}"/>
              </a:ext>
            </a:extLst>
          </p:cNvPr>
          <p:cNvSpPr txBox="1"/>
          <p:nvPr/>
        </p:nvSpPr>
        <p:spPr>
          <a:xfrm>
            <a:off x="4392813" y="1763782"/>
            <a:ext cx="1537280"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ỨNG DỤNG</a:t>
            </a:r>
          </a:p>
        </p:txBody>
      </p:sp>
      <p:sp>
        <p:nvSpPr>
          <p:cNvPr id="9" name="Rectangle 8">
            <a:extLst>
              <a:ext uri="{FF2B5EF4-FFF2-40B4-BE49-F238E27FC236}">
                <a16:creationId xmlns:a16="http://schemas.microsoft.com/office/drawing/2014/main" id="{10AF24C1-B16A-4520-A5E5-706A1BA5F88B}"/>
              </a:ext>
            </a:extLst>
          </p:cNvPr>
          <p:cNvSpPr>
            <a:spLocks noChangeAspect="1"/>
          </p:cNvSpPr>
          <p:nvPr/>
        </p:nvSpPr>
        <p:spPr>
          <a:xfrm>
            <a:off x="1066800" y="2854227"/>
            <a:ext cx="2389925" cy="2057400"/>
          </a:xfrm>
          <a:prstGeom prst="rect">
            <a:avLst/>
          </a:prstGeom>
          <a:blipFill dpi="0" rotWithShape="0">
            <a:blip r:embed="rId4">
              <a:alphaModFix/>
              <a:extLst>
                <a:ext uri="{28A0092B-C50C-407E-A947-70E740481C1C}">
                  <a14:useLocalDpi xmlns:a14="http://schemas.microsoft.com/office/drawing/2010/main" val="0"/>
                </a:ext>
              </a:extLst>
            </a:blip>
            <a:srcRect/>
            <a:stretch>
              <a:fillRect l="-14682" r="-14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274166F-5FDF-4C75-9850-6F52989C6602}"/>
              </a:ext>
            </a:extLst>
          </p:cNvPr>
          <p:cNvSpPr>
            <a:spLocks noChangeAspect="1"/>
          </p:cNvSpPr>
          <p:nvPr/>
        </p:nvSpPr>
        <p:spPr>
          <a:xfrm>
            <a:off x="3744861" y="2854227"/>
            <a:ext cx="2389925" cy="2057400"/>
          </a:xfrm>
          <a:prstGeom prst="rect">
            <a:avLst/>
          </a:prstGeom>
          <a:blipFill dpi="0" rotWithShape="0">
            <a:blip r:embed="rId5">
              <a:alphaModFix/>
              <a:extLst>
                <a:ext uri="{28A0092B-C50C-407E-A947-70E740481C1C}">
                  <a14:useLocalDpi xmlns:a14="http://schemas.microsoft.com/office/drawing/2010/main" val="0"/>
                </a:ext>
              </a:extLst>
            </a:blip>
            <a:srcRect/>
            <a:stretch>
              <a:fillRect t="-7327" b="-73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E553C9E-C919-4C05-AE95-CCC569E35806}"/>
              </a:ext>
            </a:extLst>
          </p:cNvPr>
          <p:cNvSpPr>
            <a:spLocks noChangeAspect="1"/>
          </p:cNvSpPr>
          <p:nvPr/>
        </p:nvSpPr>
        <p:spPr>
          <a:xfrm>
            <a:off x="6452064" y="2854227"/>
            <a:ext cx="2389925" cy="2057400"/>
          </a:xfrm>
          <a:prstGeom prst="rect">
            <a:avLst/>
          </a:prstGeom>
          <a:blipFill dpi="0" rotWithShape="0">
            <a:blip r:embed="rId6">
              <a:alphaModFix/>
              <a:extLst>
                <a:ext uri="{28A0092B-C50C-407E-A947-70E740481C1C}">
                  <a14:useLocalDpi xmlns:a14="http://schemas.microsoft.com/office/drawing/2010/main" val="0"/>
                </a:ext>
              </a:extLst>
            </a:blip>
            <a:srcRect/>
            <a:stretch>
              <a:fillRect l="-7391" r="-739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B06E8D0-10DC-4384-B4F6-2B1197EA8FF3}"/>
              </a:ext>
            </a:extLst>
          </p:cNvPr>
          <p:cNvSpPr>
            <a:spLocks noChangeAspect="1"/>
          </p:cNvSpPr>
          <p:nvPr>
            <p:custDataLst>
              <p:tags r:id="rId1"/>
            </p:custDataLst>
          </p:nvPr>
        </p:nvSpPr>
        <p:spPr>
          <a:xfrm>
            <a:off x="9135540" y="2854227"/>
            <a:ext cx="2389925" cy="2057400"/>
          </a:xfrm>
          <a:prstGeom prst="rect">
            <a:avLst/>
          </a:prstGeom>
          <a:blipFill dpi="0" rotWithShape="0">
            <a:blip r:embed="rId7">
              <a:alphaModFix/>
              <a:extLst>
                <a:ext uri="{28A0092B-C50C-407E-A947-70E740481C1C}">
                  <a14:useLocalDpi xmlns:a14="http://schemas.microsoft.com/office/drawing/2010/main" val="0"/>
                </a:ext>
              </a:extLst>
            </a:blip>
            <a:srcRect/>
            <a:stretch>
              <a:fillRect t="-5290" b="-52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FE7589DF-6977-4E03-BB74-C4B435D0D3A4}"/>
              </a:ext>
            </a:extLst>
          </p:cNvPr>
          <p:cNvSpPr txBox="1"/>
          <p:nvPr/>
        </p:nvSpPr>
        <p:spPr>
          <a:xfrm>
            <a:off x="1066800" y="7644122"/>
            <a:ext cx="3298980" cy="492443"/>
          </a:xfrm>
          <a:prstGeom prst="rect">
            <a:avLst/>
          </a:prstGeom>
          <a:noFill/>
        </p:spPr>
        <p:txBody>
          <a:bodyPr wrap="square" lIns="0" tIns="0" rIns="0" bIns="0" rtlCol="0">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1. Tính linh hoạt cao</a:t>
            </a:r>
          </a:p>
        </p:txBody>
      </p:sp>
      <p:sp>
        <p:nvSpPr>
          <p:cNvPr id="46" name="TextBox 45">
            <a:extLst>
              <a:ext uri="{FF2B5EF4-FFF2-40B4-BE49-F238E27FC236}">
                <a16:creationId xmlns:a16="http://schemas.microsoft.com/office/drawing/2014/main" id="{0A30309B-6366-4D00-B747-E96B2003C47D}"/>
              </a:ext>
            </a:extLst>
          </p:cNvPr>
          <p:cNvSpPr txBox="1"/>
          <p:nvPr/>
        </p:nvSpPr>
        <p:spPr>
          <a:xfrm>
            <a:off x="1066800" y="8203561"/>
            <a:ext cx="2334617" cy="492443"/>
          </a:xfrm>
          <a:prstGeom prst="rect">
            <a:avLst/>
          </a:prstGeom>
          <a:noFill/>
        </p:spPr>
        <p:txBody>
          <a:bodyPr wrap="square" lIns="0" tIns="0" rIns="0" bIns="0" rtlCol="0">
            <a:spAutoFit/>
          </a:bodyPr>
          <a:lstStyle/>
          <a:p>
            <a:pPr algn="l"/>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2. Biết định vị</a:t>
            </a:r>
          </a:p>
        </p:txBody>
      </p:sp>
      <p:sp>
        <p:nvSpPr>
          <p:cNvPr id="47" name="TextBox 46">
            <a:extLst>
              <a:ext uri="{FF2B5EF4-FFF2-40B4-BE49-F238E27FC236}">
                <a16:creationId xmlns:a16="http://schemas.microsoft.com/office/drawing/2014/main" id="{8B52F61D-3F93-43C7-9AA4-EAECF84F6E6D}"/>
              </a:ext>
            </a:extLst>
          </p:cNvPr>
          <p:cNvSpPr txBox="1"/>
          <p:nvPr/>
        </p:nvSpPr>
        <p:spPr>
          <a:xfrm>
            <a:off x="1066800" y="9322438"/>
            <a:ext cx="1763303" cy="492443"/>
          </a:xfrm>
          <a:prstGeom prst="rect">
            <a:avLst/>
          </a:prstGeom>
          <a:noFill/>
        </p:spPr>
        <p:txBody>
          <a:bodyPr wrap="square" lIns="0" tIns="0" rIns="0" bIns="0" rtlCol="0">
            <a:spAutoFit/>
          </a:bodyPr>
          <a:lstStyle/>
          <a:p>
            <a:pPr algn="l"/>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4. Tự động</a:t>
            </a:r>
          </a:p>
        </p:txBody>
      </p:sp>
      <p:sp>
        <p:nvSpPr>
          <p:cNvPr id="48" name="TextBox 47">
            <a:extLst>
              <a:ext uri="{FF2B5EF4-FFF2-40B4-BE49-F238E27FC236}">
                <a16:creationId xmlns:a16="http://schemas.microsoft.com/office/drawing/2014/main" id="{6C10E6F5-C5C2-42E7-A4EE-4D84493BB99F}"/>
              </a:ext>
            </a:extLst>
          </p:cNvPr>
          <p:cNvSpPr txBox="1"/>
          <p:nvPr/>
        </p:nvSpPr>
        <p:spPr>
          <a:xfrm>
            <a:off x="1066800" y="8763000"/>
            <a:ext cx="3361498" cy="492443"/>
          </a:xfrm>
          <a:prstGeom prst="rect">
            <a:avLst/>
          </a:prstGeom>
          <a:noFill/>
        </p:spPr>
        <p:txBody>
          <a:bodyPr wrap="square" lIns="0" tIns="0" rIns="0" bIns="0" rtlCol="0">
            <a:spAutoFit/>
          </a:bodyPr>
          <a:lstStyle/>
          <a:p>
            <a:pPr algn="l"/>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3. Thu thập thông tin</a:t>
            </a:r>
          </a:p>
        </p:txBody>
      </p:sp>
      <p:sp>
        <p:nvSpPr>
          <p:cNvPr id="52" name="TextBox 51">
            <a:extLst>
              <a:ext uri="{FF2B5EF4-FFF2-40B4-BE49-F238E27FC236}">
                <a16:creationId xmlns:a16="http://schemas.microsoft.com/office/drawing/2014/main" id="{1135E93A-D69F-4B47-9B72-BB2EE189AECF}"/>
              </a:ext>
            </a:extLst>
          </p:cNvPr>
          <p:cNvSpPr txBox="1"/>
          <p:nvPr/>
        </p:nvSpPr>
        <p:spPr>
          <a:xfrm>
            <a:off x="-7365296" y="1763782"/>
            <a:ext cx="2920671"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LÝ DO CHỌN ĐỀ TÀI </a:t>
            </a:r>
          </a:p>
        </p:txBody>
      </p:sp>
      <p:sp>
        <p:nvSpPr>
          <p:cNvPr id="53" name="TextBox 52">
            <a:extLst>
              <a:ext uri="{FF2B5EF4-FFF2-40B4-BE49-F238E27FC236}">
                <a16:creationId xmlns:a16="http://schemas.microsoft.com/office/drawing/2014/main" id="{3D2ECB6A-BD67-4AF1-B6B8-D690DCB03F64}"/>
              </a:ext>
            </a:extLst>
          </p:cNvPr>
          <p:cNvSpPr txBox="1"/>
          <p:nvPr/>
        </p:nvSpPr>
        <p:spPr>
          <a:xfrm>
            <a:off x="-11430000" y="2767107"/>
            <a:ext cx="10808155" cy="984885"/>
          </a:xfrm>
          <a:prstGeom prst="rect">
            <a:avLst/>
          </a:prstGeom>
          <a:noFill/>
        </p:spPr>
        <p:txBody>
          <a:bodyPr wrap="square" lIns="0" tIns="0" rIns="0" bIns="0" rtlCol="0">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1. Là giải pháp thông minh của nhiều doanh nghiệp để ứng dụng trong thời kì dịch bệnh</a:t>
            </a:r>
          </a:p>
        </p:txBody>
      </p:sp>
      <p:sp>
        <p:nvSpPr>
          <p:cNvPr id="54" name="TextBox 53">
            <a:extLst>
              <a:ext uri="{FF2B5EF4-FFF2-40B4-BE49-F238E27FC236}">
                <a16:creationId xmlns:a16="http://schemas.microsoft.com/office/drawing/2014/main" id="{9CB561B3-F2D4-4804-9291-AF03995B1716}"/>
              </a:ext>
            </a:extLst>
          </p:cNvPr>
          <p:cNvSpPr txBox="1"/>
          <p:nvPr/>
        </p:nvSpPr>
        <p:spPr>
          <a:xfrm>
            <a:off x="-11430000" y="3973522"/>
            <a:ext cx="10808155" cy="492443"/>
          </a:xfrm>
          <a:prstGeom prst="rect">
            <a:avLst/>
          </a:prstGeom>
          <a:noFill/>
        </p:spPr>
        <p:txBody>
          <a:bodyPr wrap="square" lIns="0" tIns="0" rIns="0" bIns="0" rtlCol="0">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2. Giảm thiểu tai nạn nhân công</a:t>
            </a:r>
          </a:p>
        </p:txBody>
      </p:sp>
      <p:sp>
        <p:nvSpPr>
          <p:cNvPr id="55" name="TextBox 54">
            <a:extLst>
              <a:ext uri="{FF2B5EF4-FFF2-40B4-BE49-F238E27FC236}">
                <a16:creationId xmlns:a16="http://schemas.microsoft.com/office/drawing/2014/main" id="{68C651DB-23B1-438F-828A-32922ED66A11}"/>
              </a:ext>
            </a:extLst>
          </p:cNvPr>
          <p:cNvSpPr txBox="1"/>
          <p:nvPr/>
        </p:nvSpPr>
        <p:spPr>
          <a:xfrm>
            <a:off x="-11454996" y="4687495"/>
            <a:ext cx="10808155" cy="492443"/>
          </a:xfrm>
          <a:prstGeom prst="rect">
            <a:avLst/>
          </a:prstGeom>
          <a:noFill/>
        </p:spPr>
        <p:txBody>
          <a:bodyPr wrap="square" lIns="0" tIns="0" rIns="0" bIns="0" rtlCol="0">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3. Gia tăng sản xuất nâng cao hiệu quả </a:t>
            </a:r>
          </a:p>
        </p:txBody>
      </p:sp>
    </p:spTree>
    <p:extLst>
      <p:ext uri="{BB962C8B-B14F-4D97-AF65-F5344CB8AC3E}">
        <p14:creationId xmlns:p14="http://schemas.microsoft.com/office/powerpoint/2010/main" val="3314177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4822AFFB-34EF-4175-974F-50EC9C7F7FEC}"/>
              </a:ext>
            </a:extLst>
          </p:cNvPr>
          <p:cNvSpPr/>
          <p:nvPr/>
        </p:nvSpPr>
        <p:spPr>
          <a:xfrm>
            <a:off x="685800" y="500742"/>
            <a:ext cx="5410200" cy="970576"/>
          </a:xfrm>
          <a:prstGeom prst="roundRect">
            <a:avLst>
              <a:gd name="adj" fmla="val 50000"/>
            </a:avLst>
          </a:prstGeom>
          <a:solidFill>
            <a:schemeClr val="bg1"/>
          </a:solidFill>
          <a:ln w="57150">
            <a:solidFill>
              <a:srgbClr val="F26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048C9A6-5EC7-4BCC-9357-37895DC0A750}"/>
              </a:ext>
            </a:extLst>
          </p:cNvPr>
          <p:cNvSpPr/>
          <p:nvPr/>
        </p:nvSpPr>
        <p:spPr>
          <a:xfrm>
            <a:off x="772952" y="627693"/>
            <a:ext cx="713888" cy="713888"/>
          </a:xfrm>
          <a:prstGeom prst="ellipse">
            <a:avLst/>
          </a:prstGeom>
          <a:solidFill>
            <a:srgbClr val="F2607D"/>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DE54988-D3FA-4802-8626-BD6D2F758A1B}"/>
              </a:ext>
            </a:extLst>
          </p:cNvPr>
          <p:cNvSpPr/>
          <p:nvPr/>
        </p:nvSpPr>
        <p:spPr>
          <a:xfrm>
            <a:off x="836987" y="691728"/>
            <a:ext cx="585817" cy="5858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F2607D"/>
                </a:solidFill>
                <a:latin typeface="#9Slide02 Tieu de rat dai 01" panose="02000000000000000000" pitchFamily="2" charset="0"/>
                <a:ea typeface="#9Slide02 Tieu de rat dai 01" panose="02000000000000000000" pitchFamily="2" charset="0"/>
              </a:rPr>
              <a:t>1</a:t>
            </a:r>
          </a:p>
        </p:txBody>
      </p:sp>
      <p:sp>
        <p:nvSpPr>
          <p:cNvPr id="130" name="TextBox 129">
            <a:extLst>
              <a:ext uri="{FF2B5EF4-FFF2-40B4-BE49-F238E27FC236}">
                <a16:creationId xmlns:a16="http://schemas.microsoft.com/office/drawing/2014/main" id="{1D207C02-F903-4EC2-A020-6A611DC40D38}"/>
              </a:ext>
            </a:extLst>
          </p:cNvPr>
          <p:cNvSpPr txBox="1"/>
          <p:nvPr/>
        </p:nvSpPr>
        <p:spPr>
          <a:xfrm>
            <a:off x="1588709" y="770587"/>
            <a:ext cx="3802679" cy="415498"/>
          </a:xfrm>
          <a:prstGeom prst="rect">
            <a:avLst/>
          </a:prstGeom>
          <a:noFill/>
        </p:spPr>
        <p:txBody>
          <a:bodyPr wrap="squar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GIỚI THIỆU TỔNG QUAN VỀ ĐỀ TÀI</a:t>
            </a:r>
          </a:p>
        </p:txBody>
      </p:sp>
      <p:sp>
        <p:nvSpPr>
          <p:cNvPr id="140" name="TextBox 139">
            <a:extLst>
              <a:ext uri="{FF2B5EF4-FFF2-40B4-BE49-F238E27FC236}">
                <a16:creationId xmlns:a16="http://schemas.microsoft.com/office/drawing/2014/main" id="{C44971EA-650C-4D9C-AF57-B181C1CABDEE}"/>
              </a:ext>
            </a:extLst>
          </p:cNvPr>
          <p:cNvSpPr txBox="1"/>
          <p:nvPr/>
        </p:nvSpPr>
        <p:spPr>
          <a:xfrm>
            <a:off x="15392400" y="1765698"/>
            <a:ext cx="2286000" cy="615553"/>
          </a:xfrm>
          <a:prstGeom prst="rect">
            <a:avLst/>
          </a:prstGeom>
          <a:noFill/>
        </p:spPr>
        <p:txBody>
          <a:bodyPr wrap="squar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MOBILE ROBOT </a:t>
            </a:r>
          </a:p>
        </p:txBody>
      </p:sp>
      <p:sp>
        <p:nvSpPr>
          <p:cNvPr id="8" name="TextBox 7">
            <a:extLst>
              <a:ext uri="{FF2B5EF4-FFF2-40B4-BE49-F238E27FC236}">
                <a16:creationId xmlns:a16="http://schemas.microsoft.com/office/drawing/2014/main" id="{37BAEA20-321D-41BC-BB14-9A433158832C}"/>
              </a:ext>
            </a:extLst>
          </p:cNvPr>
          <p:cNvSpPr txBox="1"/>
          <p:nvPr/>
        </p:nvSpPr>
        <p:spPr>
          <a:xfrm>
            <a:off x="13689213" y="1763782"/>
            <a:ext cx="1537280"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ỨNG DỤNG</a:t>
            </a:r>
          </a:p>
        </p:txBody>
      </p:sp>
      <p:sp>
        <p:nvSpPr>
          <p:cNvPr id="9" name="Rectangle 8">
            <a:extLst>
              <a:ext uri="{FF2B5EF4-FFF2-40B4-BE49-F238E27FC236}">
                <a16:creationId xmlns:a16="http://schemas.microsoft.com/office/drawing/2014/main" id="{10AF24C1-B16A-4520-A5E5-706A1BA5F88B}"/>
              </a:ext>
            </a:extLst>
          </p:cNvPr>
          <p:cNvSpPr>
            <a:spLocks noChangeAspect="1"/>
          </p:cNvSpPr>
          <p:nvPr/>
        </p:nvSpPr>
        <p:spPr>
          <a:xfrm>
            <a:off x="1066800" y="7772400"/>
            <a:ext cx="2389925" cy="2057400"/>
          </a:xfrm>
          <a:prstGeom prst="rect">
            <a:avLst/>
          </a:prstGeom>
          <a:blipFill dpi="0" rotWithShape="0">
            <a:blip r:embed="rId3">
              <a:alphaModFix/>
              <a:extLst>
                <a:ext uri="{28A0092B-C50C-407E-A947-70E740481C1C}">
                  <a14:useLocalDpi xmlns:a14="http://schemas.microsoft.com/office/drawing/2010/main" val="0"/>
                </a:ext>
              </a:extLst>
            </a:blip>
            <a:srcRect/>
            <a:stretch>
              <a:fillRect l="-14682" r="-14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274166F-5FDF-4C75-9850-6F52989C6602}"/>
              </a:ext>
            </a:extLst>
          </p:cNvPr>
          <p:cNvSpPr>
            <a:spLocks noChangeAspect="1"/>
          </p:cNvSpPr>
          <p:nvPr/>
        </p:nvSpPr>
        <p:spPr>
          <a:xfrm>
            <a:off x="3744861" y="7772400"/>
            <a:ext cx="2389925" cy="2057400"/>
          </a:xfrm>
          <a:prstGeom prst="rect">
            <a:avLst/>
          </a:prstGeom>
          <a:blipFill dpi="0" rotWithShape="0">
            <a:blip r:embed="rId4">
              <a:alphaModFix/>
              <a:extLst>
                <a:ext uri="{28A0092B-C50C-407E-A947-70E740481C1C}">
                  <a14:useLocalDpi xmlns:a14="http://schemas.microsoft.com/office/drawing/2010/main" val="0"/>
                </a:ext>
              </a:extLst>
            </a:blip>
            <a:srcRect/>
            <a:stretch>
              <a:fillRect t="-7327" b="-73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E553C9E-C919-4C05-AE95-CCC569E35806}"/>
              </a:ext>
            </a:extLst>
          </p:cNvPr>
          <p:cNvSpPr>
            <a:spLocks noChangeAspect="1"/>
          </p:cNvSpPr>
          <p:nvPr/>
        </p:nvSpPr>
        <p:spPr>
          <a:xfrm>
            <a:off x="6452064" y="7772400"/>
            <a:ext cx="2389925" cy="2057400"/>
          </a:xfrm>
          <a:prstGeom prst="rect">
            <a:avLst/>
          </a:prstGeom>
          <a:blipFill dpi="0" rotWithShape="0">
            <a:blip r:embed="rId5">
              <a:alphaModFix/>
              <a:extLst>
                <a:ext uri="{28A0092B-C50C-407E-A947-70E740481C1C}">
                  <a14:useLocalDpi xmlns:a14="http://schemas.microsoft.com/office/drawing/2010/main" val="0"/>
                </a:ext>
              </a:extLst>
            </a:blip>
            <a:srcRect/>
            <a:stretch>
              <a:fillRect l="-7391" r="-739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B06E8D0-10DC-4384-B4F6-2B1197EA8FF3}"/>
              </a:ext>
            </a:extLst>
          </p:cNvPr>
          <p:cNvSpPr>
            <a:spLocks noChangeAspect="1"/>
          </p:cNvSpPr>
          <p:nvPr>
            <p:custDataLst>
              <p:tags r:id="rId1"/>
            </p:custDataLst>
          </p:nvPr>
        </p:nvSpPr>
        <p:spPr>
          <a:xfrm>
            <a:off x="9135540" y="7772400"/>
            <a:ext cx="2389925" cy="2057400"/>
          </a:xfrm>
          <a:prstGeom prst="rect">
            <a:avLst/>
          </a:prstGeom>
          <a:blipFill dpi="0" rotWithShape="0">
            <a:blip r:embed="rId6">
              <a:alphaModFix/>
              <a:extLst>
                <a:ext uri="{28A0092B-C50C-407E-A947-70E740481C1C}">
                  <a14:useLocalDpi xmlns:a14="http://schemas.microsoft.com/office/drawing/2010/main" val="0"/>
                </a:ext>
              </a:extLst>
            </a:blip>
            <a:srcRect/>
            <a:stretch>
              <a:fillRect t="-5290" b="-52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D761273-B62D-486B-9FB2-C9B8F2B1E11D}"/>
              </a:ext>
            </a:extLst>
          </p:cNvPr>
          <p:cNvSpPr txBox="1"/>
          <p:nvPr/>
        </p:nvSpPr>
        <p:spPr>
          <a:xfrm>
            <a:off x="4635665" y="1763782"/>
            <a:ext cx="2920671"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LÝ DO CHỌN ĐỀ TÀI </a:t>
            </a:r>
          </a:p>
        </p:txBody>
      </p:sp>
      <p:sp>
        <p:nvSpPr>
          <p:cNvPr id="19" name="TextBox 18">
            <a:extLst>
              <a:ext uri="{FF2B5EF4-FFF2-40B4-BE49-F238E27FC236}">
                <a16:creationId xmlns:a16="http://schemas.microsoft.com/office/drawing/2014/main" id="{11604D1A-B7FC-426D-A38C-4A218494508E}"/>
              </a:ext>
            </a:extLst>
          </p:cNvPr>
          <p:cNvSpPr txBox="1"/>
          <p:nvPr/>
        </p:nvSpPr>
        <p:spPr>
          <a:xfrm>
            <a:off x="570961" y="2767107"/>
            <a:ext cx="10808155" cy="984885"/>
          </a:xfrm>
          <a:prstGeom prst="rect">
            <a:avLst/>
          </a:prstGeom>
          <a:noFill/>
        </p:spPr>
        <p:txBody>
          <a:bodyPr wrap="square" lIns="0" tIns="0" rIns="0" bIns="0" rtlCol="0">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1. Là giải pháp thông minh của nhiều doanh nghiệp để ứng dụng trong thời kì dịch bệnh</a:t>
            </a:r>
          </a:p>
        </p:txBody>
      </p:sp>
      <p:sp>
        <p:nvSpPr>
          <p:cNvPr id="20" name="TextBox 19">
            <a:extLst>
              <a:ext uri="{FF2B5EF4-FFF2-40B4-BE49-F238E27FC236}">
                <a16:creationId xmlns:a16="http://schemas.microsoft.com/office/drawing/2014/main" id="{F23E2B87-A9F0-45CE-8480-425B0DE2DEF4}"/>
              </a:ext>
            </a:extLst>
          </p:cNvPr>
          <p:cNvSpPr txBox="1"/>
          <p:nvPr/>
        </p:nvSpPr>
        <p:spPr>
          <a:xfrm>
            <a:off x="570961" y="3973522"/>
            <a:ext cx="10808155" cy="492443"/>
          </a:xfrm>
          <a:prstGeom prst="rect">
            <a:avLst/>
          </a:prstGeom>
          <a:noFill/>
        </p:spPr>
        <p:txBody>
          <a:bodyPr wrap="square" lIns="0" tIns="0" rIns="0" bIns="0" rtlCol="0">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2. Giảm thiểu tai nạn nhân công</a:t>
            </a:r>
          </a:p>
        </p:txBody>
      </p:sp>
      <p:sp>
        <p:nvSpPr>
          <p:cNvPr id="21" name="TextBox 20">
            <a:extLst>
              <a:ext uri="{FF2B5EF4-FFF2-40B4-BE49-F238E27FC236}">
                <a16:creationId xmlns:a16="http://schemas.microsoft.com/office/drawing/2014/main" id="{02EBAF9F-C254-4635-8838-EFECBA9F0933}"/>
              </a:ext>
            </a:extLst>
          </p:cNvPr>
          <p:cNvSpPr txBox="1"/>
          <p:nvPr/>
        </p:nvSpPr>
        <p:spPr>
          <a:xfrm>
            <a:off x="545965" y="4687495"/>
            <a:ext cx="10808155" cy="492443"/>
          </a:xfrm>
          <a:prstGeom prst="rect">
            <a:avLst/>
          </a:prstGeom>
          <a:noFill/>
        </p:spPr>
        <p:txBody>
          <a:bodyPr wrap="square" lIns="0" tIns="0" rIns="0" bIns="0" rtlCol="0">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3. Gia tăng sản xuất nâng cao hiệu quả </a:t>
            </a:r>
          </a:p>
        </p:txBody>
      </p:sp>
      <p:sp>
        <p:nvSpPr>
          <p:cNvPr id="22" name="TextBox 21">
            <a:extLst>
              <a:ext uri="{FF2B5EF4-FFF2-40B4-BE49-F238E27FC236}">
                <a16:creationId xmlns:a16="http://schemas.microsoft.com/office/drawing/2014/main" id="{46BA17ED-F4D7-4902-BAE2-947752018ACB}"/>
              </a:ext>
            </a:extLst>
          </p:cNvPr>
          <p:cNvSpPr txBox="1"/>
          <p:nvPr/>
        </p:nvSpPr>
        <p:spPr>
          <a:xfrm>
            <a:off x="-6591517" y="1763782"/>
            <a:ext cx="3252493"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mục tiêu của ĐỀ TÀI </a:t>
            </a:r>
          </a:p>
        </p:txBody>
      </p:sp>
      <p:sp>
        <p:nvSpPr>
          <p:cNvPr id="23" name="TextBox 22">
            <a:extLst>
              <a:ext uri="{FF2B5EF4-FFF2-40B4-BE49-F238E27FC236}">
                <a16:creationId xmlns:a16="http://schemas.microsoft.com/office/drawing/2014/main" id="{133E2880-EDB2-421D-B004-4445F814B36F}"/>
              </a:ext>
            </a:extLst>
          </p:cNvPr>
          <p:cNvSpPr txBox="1"/>
          <p:nvPr/>
        </p:nvSpPr>
        <p:spPr>
          <a:xfrm>
            <a:off x="-10390194" y="2514411"/>
            <a:ext cx="9945313" cy="1569660"/>
          </a:xfrm>
          <a:prstGeom prst="rect">
            <a:avLst/>
          </a:prstGeom>
          <a:noFill/>
        </p:spPr>
        <p:txBody>
          <a:bodyPr wrap="square">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1. Nghiên cứu, thiết kế Mobile Robot có ngoại hình gần gũi phú hợp với các ứng dụng của doanh nghiệp, dễ dàng tương tác.</a:t>
            </a:r>
          </a:p>
        </p:txBody>
      </p:sp>
      <p:sp>
        <p:nvSpPr>
          <p:cNvPr id="24" name="TextBox 23">
            <a:extLst>
              <a:ext uri="{FF2B5EF4-FFF2-40B4-BE49-F238E27FC236}">
                <a16:creationId xmlns:a16="http://schemas.microsoft.com/office/drawing/2014/main" id="{3A4E2B1B-D4FB-4210-A713-4C0E3B98AFDE}"/>
              </a:ext>
            </a:extLst>
          </p:cNvPr>
          <p:cNvSpPr txBox="1"/>
          <p:nvPr/>
        </p:nvSpPr>
        <p:spPr>
          <a:xfrm>
            <a:off x="-10390194" y="4127134"/>
            <a:ext cx="9697057" cy="748923"/>
          </a:xfrm>
          <a:prstGeom prst="rect">
            <a:avLst/>
          </a:prstGeom>
          <a:noFill/>
        </p:spPr>
        <p:txBody>
          <a:bodyPr wrap="square">
            <a:spAutoFit/>
          </a:bodyPr>
          <a:lstStyle/>
          <a:p>
            <a:pPr lvl="0" algn="just">
              <a:lnSpc>
                <a:spcPct val="150000"/>
              </a:lnSpc>
            </a:pPr>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2. Xác định được vị trí của Robot trong khu vực hoạt động.</a:t>
            </a:r>
          </a:p>
        </p:txBody>
      </p:sp>
      <p:sp>
        <p:nvSpPr>
          <p:cNvPr id="25" name="TextBox 24">
            <a:extLst>
              <a:ext uri="{FF2B5EF4-FFF2-40B4-BE49-F238E27FC236}">
                <a16:creationId xmlns:a16="http://schemas.microsoft.com/office/drawing/2014/main" id="{38C99049-E58D-4E86-9DEF-49360BD88B91}"/>
              </a:ext>
            </a:extLst>
          </p:cNvPr>
          <p:cNvSpPr txBox="1"/>
          <p:nvPr/>
        </p:nvSpPr>
        <p:spPr>
          <a:xfrm>
            <a:off x="-10390194" y="4919121"/>
            <a:ext cx="7761448" cy="748923"/>
          </a:xfrm>
          <a:prstGeom prst="rect">
            <a:avLst/>
          </a:prstGeom>
          <a:noFill/>
        </p:spPr>
        <p:txBody>
          <a:bodyPr wrap="square">
            <a:spAutoFit/>
          </a:bodyPr>
          <a:lstStyle/>
          <a:p>
            <a:pPr lvl="0" algn="just">
              <a:lnSpc>
                <a:spcPct val="150000"/>
              </a:lnSpc>
            </a:pPr>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3. Phát hiện và dừng lại đẻ tránh các vật cản.</a:t>
            </a:r>
          </a:p>
        </p:txBody>
      </p:sp>
    </p:spTree>
    <p:extLst>
      <p:ext uri="{BB962C8B-B14F-4D97-AF65-F5344CB8AC3E}">
        <p14:creationId xmlns:p14="http://schemas.microsoft.com/office/powerpoint/2010/main" val="1180693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4822AFFB-34EF-4175-974F-50EC9C7F7FEC}"/>
              </a:ext>
            </a:extLst>
          </p:cNvPr>
          <p:cNvSpPr/>
          <p:nvPr/>
        </p:nvSpPr>
        <p:spPr>
          <a:xfrm>
            <a:off x="685800" y="500742"/>
            <a:ext cx="5410200" cy="970576"/>
          </a:xfrm>
          <a:prstGeom prst="roundRect">
            <a:avLst>
              <a:gd name="adj" fmla="val 50000"/>
            </a:avLst>
          </a:prstGeom>
          <a:solidFill>
            <a:schemeClr val="bg1"/>
          </a:solidFill>
          <a:ln w="57150">
            <a:solidFill>
              <a:srgbClr val="F26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048C9A6-5EC7-4BCC-9357-37895DC0A750}"/>
              </a:ext>
            </a:extLst>
          </p:cNvPr>
          <p:cNvSpPr/>
          <p:nvPr/>
        </p:nvSpPr>
        <p:spPr>
          <a:xfrm>
            <a:off x="772952" y="627693"/>
            <a:ext cx="713888" cy="713888"/>
          </a:xfrm>
          <a:prstGeom prst="ellipse">
            <a:avLst/>
          </a:prstGeom>
          <a:solidFill>
            <a:srgbClr val="F2607D"/>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DE54988-D3FA-4802-8626-BD6D2F758A1B}"/>
              </a:ext>
            </a:extLst>
          </p:cNvPr>
          <p:cNvSpPr/>
          <p:nvPr/>
        </p:nvSpPr>
        <p:spPr>
          <a:xfrm>
            <a:off x="836987" y="691728"/>
            <a:ext cx="585817" cy="5858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F2607D"/>
                </a:solidFill>
                <a:latin typeface="#9Slide02 Tieu de rat dai 01" panose="02000000000000000000" pitchFamily="2" charset="0"/>
                <a:ea typeface="#9Slide02 Tieu de rat dai 01" panose="02000000000000000000" pitchFamily="2" charset="0"/>
              </a:rPr>
              <a:t>1</a:t>
            </a:r>
          </a:p>
        </p:txBody>
      </p:sp>
      <p:sp>
        <p:nvSpPr>
          <p:cNvPr id="130" name="TextBox 129">
            <a:extLst>
              <a:ext uri="{FF2B5EF4-FFF2-40B4-BE49-F238E27FC236}">
                <a16:creationId xmlns:a16="http://schemas.microsoft.com/office/drawing/2014/main" id="{1D207C02-F903-4EC2-A020-6A611DC40D38}"/>
              </a:ext>
            </a:extLst>
          </p:cNvPr>
          <p:cNvSpPr txBox="1"/>
          <p:nvPr/>
        </p:nvSpPr>
        <p:spPr>
          <a:xfrm>
            <a:off x="1588709" y="770587"/>
            <a:ext cx="3802679" cy="415498"/>
          </a:xfrm>
          <a:prstGeom prst="rect">
            <a:avLst/>
          </a:prstGeom>
          <a:noFill/>
        </p:spPr>
        <p:txBody>
          <a:bodyPr wrap="squar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GIỚI THIỆU TỔNG QUAN VỀ ĐỀ TÀI</a:t>
            </a:r>
          </a:p>
        </p:txBody>
      </p:sp>
      <p:sp>
        <p:nvSpPr>
          <p:cNvPr id="18" name="TextBox 17">
            <a:extLst>
              <a:ext uri="{FF2B5EF4-FFF2-40B4-BE49-F238E27FC236}">
                <a16:creationId xmlns:a16="http://schemas.microsoft.com/office/drawing/2014/main" id="{1D761273-B62D-486B-9FB2-C9B8F2B1E11D}"/>
              </a:ext>
            </a:extLst>
          </p:cNvPr>
          <p:cNvSpPr txBox="1"/>
          <p:nvPr/>
        </p:nvSpPr>
        <p:spPr>
          <a:xfrm>
            <a:off x="17449800" y="1763782"/>
            <a:ext cx="2920671"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LÝ DO CHỌN ĐỀ TÀI </a:t>
            </a:r>
          </a:p>
        </p:txBody>
      </p:sp>
      <p:sp>
        <p:nvSpPr>
          <p:cNvPr id="19" name="TextBox 18">
            <a:extLst>
              <a:ext uri="{FF2B5EF4-FFF2-40B4-BE49-F238E27FC236}">
                <a16:creationId xmlns:a16="http://schemas.microsoft.com/office/drawing/2014/main" id="{11604D1A-B7FC-426D-A38C-4A218494508E}"/>
              </a:ext>
            </a:extLst>
          </p:cNvPr>
          <p:cNvSpPr txBox="1"/>
          <p:nvPr/>
        </p:nvSpPr>
        <p:spPr>
          <a:xfrm>
            <a:off x="13385096" y="2767107"/>
            <a:ext cx="10808155" cy="984885"/>
          </a:xfrm>
          <a:prstGeom prst="rect">
            <a:avLst/>
          </a:prstGeom>
          <a:noFill/>
        </p:spPr>
        <p:txBody>
          <a:bodyPr wrap="square" lIns="0" tIns="0" rIns="0" bIns="0" rtlCol="0">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1. Là giải pháp thông minh của nhiều doanh nghiệp để ứng dụng trong thời kì dịch bệnh</a:t>
            </a:r>
          </a:p>
        </p:txBody>
      </p:sp>
      <p:sp>
        <p:nvSpPr>
          <p:cNvPr id="20" name="TextBox 19">
            <a:extLst>
              <a:ext uri="{FF2B5EF4-FFF2-40B4-BE49-F238E27FC236}">
                <a16:creationId xmlns:a16="http://schemas.microsoft.com/office/drawing/2014/main" id="{F23E2B87-A9F0-45CE-8480-425B0DE2DEF4}"/>
              </a:ext>
            </a:extLst>
          </p:cNvPr>
          <p:cNvSpPr txBox="1"/>
          <p:nvPr/>
        </p:nvSpPr>
        <p:spPr>
          <a:xfrm>
            <a:off x="13385096" y="3973522"/>
            <a:ext cx="10808155" cy="492443"/>
          </a:xfrm>
          <a:prstGeom prst="rect">
            <a:avLst/>
          </a:prstGeom>
          <a:noFill/>
        </p:spPr>
        <p:txBody>
          <a:bodyPr wrap="square" lIns="0" tIns="0" rIns="0" bIns="0" rtlCol="0">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2. Giảm thiểu tai nạn nhân công</a:t>
            </a:r>
          </a:p>
        </p:txBody>
      </p:sp>
      <p:sp>
        <p:nvSpPr>
          <p:cNvPr id="21" name="TextBox 20">
            <a:extLst>
              <a:ext uri="{FF2B5EF4-FFF2-40B4-BE49-F238E27FC236}">
                <a16:creationId xmlns:a16="http://schemas.microsoft.com/office/drawing/2014/main" id="{02EBAF9F-C254-4635-8838-EFECBA9F0933}"/>
              </a:ext>
            </a:extLst>
          </p:cNvPr>
          <p:cNvSpPr txBox="1"/>
          <p:nvPr/>
        </p:nvSpPr>
        <p:spPr>
          <a:xfrm>
            <a:off x="13360100" y="4687495"/>
            <a:ext cx="10808155" cy="492443"/>
          </a:xfrm>
          <a:prstGeom prst="rect">
            <a:avLst/>
          </a:prstGeom>
          <a:noFill/>
        </p:spPr>
        <p:txBody>
          <a:bodyPr wrap="square" lIns="0" tIns="0" rIns="0" bIns="0" rtlCol="0">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3. Gia tăng sản xuất nâng cao hiệu quả </a:t>
            </a:r>
          </a:p>
        </p:txBody>
      </p:sp>
      <p:sp>
        <p:nvSpPr>
          <p:cNvPr id="16" name="TextBox 15">
            <a:extLst>
              <a:ext uri="{FF2B5EF4-FFF2-40B4-BE49-F238E27FC236}">
                <a16:creationId xmlns:a16="http://schemas.microsoft.com/office/drawing/2014/main" id="{F9AA6FE7-9223-4AD4-8394-9F4DE2F44649}"/>
              </a:ext>
            </a:extLst>
          </p:cNvPr>
          <p:cNvSpPr txBox="1"/>
          <p:nvPr/>
        </p:nvSpPr>
        <p:spPr>
          <a:xfrm>
            <a:off x="4635664" y="1763782"/>
            <a:ext cx="3252493"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mục tiêu của ĐỀ TÀI </a:t>
            </a:r>
          </a:p>
        </p:txBody>
      </p:sp>
      <p:sp>
        <p:nvSpPr>
          <p:cNvPr id="22" name="TextBox 21">
            <a:extLst>
              <a:ext uri="{FF2B5EF4-FFF2-40B4-BE49-F238E27FC236}">
                <a16:creationId xmlns:a16="http://schemas.microsoft.com/office/drawing/2014/main" id="{AFA1FBC9-E6CB-4244-9278-EC66997E22F4}"/>
              </a:ext>
            </a:extLst>
          </p:cNvPr>
          <p:cNvSpPr txBox="1"/>
          <p:nvPr/>
        </p:nvSpPr>
        <p:spPr>
          <a:xfrm>
            <a:off x="836987" y="2514411"/>
            <a:ext cx="9945313" cy="1569660"/>
          </a:xfrm>
          <a:prstGeom prst="rect">
            <a:avLst/>
          </a:prstGeom>
          <a:noFill/>
        </p:spPr>
        <p:txBody>
          <a:bodyPr wrap="square">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1. Nghiên cứu, thiết kế Mobile Robot có ngoại hình gần gũi phú hợp với các ứng dụng của doanh nghiệp, dễ dàng tương tác.</a:t>
            </a:r>
          </a:p>
        </p:txBody>
      </p:sp>
      <p:sp>
        <p:nvSpPr>
          <p:cNvPr id="23" name="TextBox 22">
            <a:extLst>
              <a:ext uri="{FF2B5EF4-FFF2-40B4-BE49-F238E27FC236}">
                <a16:creationId xmlns:a16="http://schemas.microsoft.com/office/drawing/2014/main" id="{77BA7F03-BCE5-4A70-8988-B36ADB234DDE}"/>
              </a:ext>
            </a:extLst>
          </p:cNvPr>
          <p:cNvSpPr txBox="1"/>
          <p:nvPr/>
        </p:nvSpPr>
        <p:spPr>
          <a:xfrm>
            <a:off x="836987" y="4689397"/>
            <a:ext cx="9697057" cy="748923"/>
          </a:xfrm>
          <a:prstGeom prst="rect">
            <a:avLst/>
          </a:prstGeom>
          <a:noFill/>
        </p:spPr>
        <p:txBody>
          <a:bodyPr wrap="square">
            <a:spAutoFit/>
          </a:bodyPr>
          <a:lstStyle/>
          <a:p>
            <a:pPr lvl="0" algn="just">
              <a:lnSpc>
                <a:spcPct val="150000"/>
              </a:lnSpc>
            </a:pPr>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2. Xác định được vị trí của Robot trong khu vực hoạt động.</a:t>
            </a:r>
          </a:p>
        </p:txBody>
      </p:sp>
      <p:sp>
        <p:nvSpPr>
          <p:cNvPr id="24" name="TextBox 23">
            <a:extLst>
              <a:ext uri="{FF2B5EF4-FFF2-40B4-BE49-F238E27FC236}">
                <a16:creationId xmlns:a16="http://schemas.microsoft.com/office/drawing/2014/main" id="{6E843FBF-8675-4442-A752-EDF62D479FB5}"/>
              </a:ext>
            </a:extLst>
          </p:cNvPr>
          <p:cNvSpPr txBox="1"/>
          <p:nvPr/>
        </p:nvSpPr>
        <p:spPr>
          <a:xfrm>
            <a:off x="836987" y="5481384"/>
            <a:ext cx="7761448" cy="748923"/>
          </a:xfrm>
          <a:prstGeom prst="rect">
            <a:avLst/>
          </a:prstGeom>
          <a:noFill/>
        </p:spPr>
        <p:txBody>
          <a:bodyPr wrap="square">
            <a:spAutoFit/>
          </a:bodyPr>
          <a:lstStyle/>
          <a:p>
            <a:pPr lvl="0" algn="just">
              <a:lnSpc>
                <a:spcPct val="150000"/>
              </a:lnSpc>
            </a:pPr>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3. Phát hiện và dừng lại để tránh các vật cản.</a:t>
            </a:r>
          </a:p>
        </p:txBody>
      </p:sp>
      <p:sp>
        <p:nvSpPr>
          <p:cNvPr id="25" name="TextBox 24">
            <a:extLst>
              <a:ext uri="{FF2B5EF4-FFF2-40B4-BE49-F238E27FC236}">
                <a16:creationId xmlns:a16="http://schemas.microsoft.com/office/drawing/2014/main" id="{66A8DBA9-30B6-4316-B2AA-35BD28DE992B}"/>
              </a:ext>
            </a:extLst>
          </p:cNvPr>
          <p:cNvSpPr txBox="1"/>
          <p:nvPr/>
        </p:nvSpPr>
        <p:spPr>
          <a:xfrm>
            <a:off x="-7853586" y="1741163"/>
            <a:ext cx="3146695"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giới hạn của ĐỀ TÀI </a:t>
            </a:r>
          </a:p>
        </p:txBody>
      </p:sp>
      <p:sp>
        <p:nvSpPr>
          <p:cNvPr id="17" name="TextBox 16">
            <a:extLst>
              <a:ext uri="{FF2B5EF4-FFF2-40B4-BE49-F238E27FC236}">
                <a16:creationId xmlns:a16="http://schemas.microsoft.com/office/drawing/2014/main" id="{50906395-1699-400B-89B4-5271627E73A8}"/>
              </a:ext>
            </a:extLst>
          </p:cNvPr>
          <p:cNvSpPr txBox="1"/>
          <p:nvPr/>
        </p:nvSpPr>
        <p:spPr>
          <a:xfrm>
            <a:off x="-9639300" y="2514411"/>
            <a:ext cx="11049000" cy="747577"/>
          </a:xfrm>
          <a:prstGeom prst="rect">
            <a:avLst/>
          </a:prstGeom>
          <a:noFill/>
        </p:spPr>
        <p:txBody>
          <a:bodyPr wrap="square">
            <a:spAutoFit/>
          </a:bodyPr>
          <a:lstStyle/>
          <a:p>
            <a:pPr algn="just">
              <a:lnSpc>
                <a:spcPct val="150000"/>
              </a:lnSpc>
            </a:pPr>
            <a:r>
              <a:rPr lang="en-US" sz="3200">
                <a:solidFill>
                  <a:schemeClr val="tx1">
                    <a:lumMod val="50000"/>
                    <a:lumOff val="50000"/>
                  </a:schemeClr>
                </a:solidFill>
                <a:effectLst/>
                <a:latin typeface="#9Slide02 Noi dung rat dai" panose="02000000000000000000" pitchFamily="2" charset="0"/>
                <a:ea typeface="#9Slide02 Noi dung rat dai" panose="02000000000000000000" pitchFamily="2" charset="0"/>
                <a:cs typeface="Times New Roman" panose="02020603050405020304" pitchFamily="18" charset="0"/>
              </a:rPr>
              <a:t>- Mobile Robot nhận tín hiệu còn chậm.</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F75F1118-E941-434D-BEB9-49E5948A3AC4}"/>
              </a:ext>
            </a:extLst>
          </p:cNvPr>
          <p:cNvSpPr txBox="1"/>
          <p:nvPr/>
        </p:nvSpPr>
        <p:spPr>
          <a:xfrm>
            <a:off x="-9639300" y="3470973"/>
            <a:ext cx="11049000" cy="747577"/>
          </a:xfrm>
          <a:prstGeom prst="rect">
            <a:avLst/>
          </a:prstGeom>
          <a:noFill/>
        </p:spPr>
        <p:txBody>
          <a:bodyPr wrap="square">
            <a:spAutoFit/>
          </a:bodyPr>
          <a:lstStyle/>
          <a:p>
            <a:pPr algn="just">
              <a:lnSpc>
                <a:spcPct val="150000"/>
              </a:lnSpc>
            </a:pPr>
            <a:r>
              <a:rPr lang="en-US" sz="3200">
                <a:solidFill>
                  <a:schemeClr val="tx1">
                    <a:lumMod val="50000"/>
                    <a:lumOff val="50000"/>
                  </a:schemeClr>
                </a:solidFill>
                <a:effectLst/>
                <a:latin typeface="#9Slide02 Noi dung rat dai" panose="02000000000000000000" pitchFamily="2" charset="0"/>
                <a:ea typeface="#9Slide02 Noi dung rat dai" panose="02000000000000000000" pitchFamily="2" charset="0"/>
                <a:cs typeface="Times New Roman" panose="02020603050405020304" pitchFamily="18" charset="0"/>
              </a:rPr>
              <a:t>- Đáp ứng di chuyển của động cơ chưa tốt.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45D95964-5089-4AB3-A5F4-AC8A5C7A6451}"/>
              </a:ext>
            </a:extLst>
          </p:cNvPr>
          <p:cNvSpPr txBox="1"/>
          <p:nvPr/>
        </p:nvSpPr>
        <p:spPr>
          <a:xfrm>
            <a:off x="836987" y="3918594"/>
            <a:ext cx="9697057" cy="748923"/>
          </a:xfrm>
          <a:prstGeom prst="rect">
            <a:avLst/>
          </a:prstGeom>
          <a:noFill/>
        </p:spPr>
        <p:txBody>
          <a:bodyPr wrap="square">
            <a:spAutoFit/>
          </a:bodyPr>
          <a:lstStyle/>
          <a:p>
            <a:pPr lvl="0" algn="just">
              <a:lnSpc>
                <a:spcPct val="150000"/>
              </a:lnSpc>
            </a:pPr>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2. Di chuyển được theo điều hướng người sử dụng</a:t>
            </a:r>
          </a:p>
        </p:txBody>
      </p:sp>
    </p:spTree>
    <p:extLst>
      <p:ext uri="{BB962C8B-B14F-4D97-AF65-F5344CB8AC3E}">
        <p14:creationId xmlns:p14="http://schemas.microsoft.com/office/powerpoint/2010/main" val="2734843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4822AFFB-34EF-4175-974F-50EC9C7F7FEC}"/>
              </a:ext>
            </a:extLst>
          </p:cNvPr>
          <p:cNvSpPr/>
          <p:nvPr/>
        </p:nvSpPr>
        <p:spPr>
          <a:xfrm>
            <a:off x="685800" y="500742"/>
            <a:ext cx="5410200" cy="970576"/>
          </a:xfrm>
          <a:prstGeom prst="roundRect">
            <a:avLst>
              <a:gd name="adj" fmla="val 50000"/>
            </a:avLst>
          </a:prstGeom>
          <a:solidFill>
            <a:schemeClr val="bg1"/>
          </a:solidFill>
          <a:ln w="57150">
            <a:solidFill>
              <a:srgbClr val="F26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048C9A6-5EC7-4BCC-9357-37895DC0A750}"/>
              </a:ext>
            </a:extLst>
          </p:cNvPr>
          <p:cNvSpPr/>
          <p:nvPr/>
        </p:nvSpPr>
        <p:spPr>
          <a:xfrm>
            <a:off x="772952" y="627693"/>
            <a:ext cx="713888" cy="713888"/>
          </a:xfrm>
          <a:prstGeom prst="ellipse">
            <a:avLst/>
          </a:prstGeom>
          <a:solidFill>
            <a:srgbClr val="F2607D"/>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DE54988-D3FA-4802-8626-BD6D2F758A1B}"/>
              </a:ext>
            </a:extLst>
          </p:cNvPr>
          <p:cNvSpPr/>
          <p:nvPr/>
        </p:nvSpPr>
        <p:spPr>
          <a:xfrm>
            <a:off x="836987" y="691728"/>
            <a:ext cx="585817" cy="5858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F2607D"/>
                </a:solidFill>
                <a:latin typeface="#9Slide02 Tieu de rat dai 01" panose="02000000000000000000" pitchFamily="2" charset="0"/>
                <a:ea typeface="#9Slide02 Tieu de rat dai 01" panose="02000000000000000000" pitchFamily="2" charset="0"/>
              </a:rPr>
              <a:t>1</a:t>
            </a:r>
          </a:p>
        </p:txBody>
      </p:sp>
      <p:sp>
        <p:nvSpPr>
          <p:cNvPr id="130" name="TextBox 129">
            <a:extLst>
              <a:ext uri="{FF2B5EF4-FFF2-40B4-BE49-F238E27FC236}">
                <a16:creationId xmlns:a16="http://schemas.microsoft.com/office/drawing/2014/main" id="{1D207C02-F903-4EC2-A020-6A611DC40D38}"/>
              </a:ext>
            </a:extLst>
          </p:cNvPr>
          <p:cNvSpPr txBox="1"/>
          <p:nvPr/>
        </p:nvSpPr>
        <p:spPr>
          <a:xfrm>
            <a:off x="1588709" y="770587"/>
            <a:ext cx="3802679" cy="415498"/>
          </a:xfrm>
          <a:prstGeom prst="rect">
            <a:avLst/>
          </a:prstGeom>
          <a:noFill/>
        </p:spPr>
        <p:txBody>
          <a:bodyPr wrap="squar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GIỚI THIỆU TỔNG QUAN VỀ ĐỀ TÀI</a:t>
            </a:r>
          </a:p>
        </p:txBody>
      </p:sp>
      <p:sp>
        <p:nvSpPr>
          <p:cNvPr id="17" name="TextBox 16">
            <a:extLst>
              <a:ext uri="{FF2B5EF4-FFF2-40B4-BE49-F238E27FC236}">
                <a16:creationId xmlns:a16="http://schemas.microsoft.com/office/drawing/2014/main" id="{A1867160-5CDB-4648-8F8F-B9CABECA2927}"/>
              </a:ext>
            </a:extLst>
          </p:cNvPr>
          <p:cNvSpPr txBox="1"/>
          <p:nvPr/>
        </p:nvSpPr>
        <p:spPr>
          <a:xfrm>
            <a:off x="4469753" y="1741163"/>
            <a:ext cx="3146695"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giới hạn của ĐỀ TÀI </a:t>
            </a:r>
          </a:p>
        </p:txBody>
      </p:sp>
      <p:sp>
        <p:nvSpPr>
          <p:cNvPr id="25" name="TextBox 24">
            <a:extLst>
              <a:ext uri="{FF2B5EF4-FFF2-40B4-BE49-F238E27FC236}">
                <a16:creationId xmlns:a16="http://schemas.microsoft.com/office/drawing/2014/main" id="{126EE7A8-FEB5-4CE1-9A53-CBD98F74A71A}"/>
              </a:ext>
            </a:extLst>
          </p:cNvPr>
          <p:cNvSpPr txBox="1"/>
          <p:nvPr/>
        </p:nvSpPr>
        <p:spPr>
          <a:xfrm>
            <a:off x="685800" y="2514411"/>
            <a:ext cx="11049000" cy="747577"/>
          </a:xfrm>
          <a:prstGeom prst="rect">
            <a:avLst/>
          </a:prstGeom>
          <a:noFill/>
        </p:spPr>
        <p:txBody>
          <a:bodyPr wrap="square">
            <a:spAutoFit/>
          </a:bodyPr>
          <a:lstStyle/>
          <a:p>
            <a:pPr algn="just">
              <a:lnSpc>
                <a:spcPct val="150000"/>
              </a:lnSpc>
            </a:pPr>
            <a:r>
              <a:rPr lang="en-US" sz="3200">
                <a:solidFill>
                  <a:schemeClr val="tx1">
                    <a:lumMod val="50000"/>
                    <a:lumOff val="50000"/>
                  </a:schemeClr>
                </a:solidFill>
                <a:effectLst/>
                <a:latin typeface="#9Slide02 Noi dung rat dai" panose="02000000000000000000" pitchFamily="2" charset="0"/>
                <a:ea typeface="#9Slide02 Noi dung rat dai" panose="02000000000000000000" pitchFamily="2" charset="0"/>
                <a:cs typeface="Times New Roman" panose="02020603050405020304" pitchFamily="18" charset="0"/>
              </a:rPr>
              <a:t>- Mobile Robot nhận tín hiệu còn chậm.</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7" name="Rectangle: Rounded Corners 26">
            <a:extLst>
              <a:ext uri="{FF2B5EF4-FFF2-40B4-BE49-F238E27FC236}">
                <a16:creationId xmlns:a16="http://schemas.microsoft.com/office/drawing/2014/main" id="{E68CED69-80AA-4940-9B4B-6F8B6226AB1C}"/>
              </a:ext>
            </a:extLst>
          </p:cNvPr>
          <p:cNvSpPr/>
          <p:nvPr/>
        </p:nvSpPr>
        <p:spPr>
          <a:xfrm>
            <a:off x="-6340190" y="500742"/>
            <a:ext cx="5410200" cy="970576"/>
          </a:xfrm>
          <a:prstGeom prst="roundRect">
            <a:avLst>
              <a:gd name="adj" fmla="val 50000"/>
            </a:avLst>
          </a:prstGeom>
          <a:solidFill>
            <a:schemeClr val="bg1"/>
          </a:solidFill>
          <a:ln w="57150">
            <a:solidFill>
              <a:srgbClr val="FFD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7FCFBE-3EB1-48B9-AD30-48F6FBBB0A95}"/>
              </a:ext>
            </a:extLst>
          </p:cNvPr>
          <p:cNvSpPr/>
          <p:nvPr/>
        </p:nvSpPr>
        <p:spPr>
          <a:xfrm>
            <a:off x="-6253038" y="627693"/>
            <a:ext cx="713888" cy="713888"/>
          </a:xfrm>
          <a:prstGeom prst="ellipse">
            <a:avLst/>
          </a:prstGeom>
          <a:solidFill>
            <a:srgbClr val="FFD06C"/>
          </a:solidFill>
          <a:ln>
            <a:solidFill>
              <a:srgbClr val="FFD0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C97ED98-66B2-4001-9EE6-616DE58BF948}"/>
              </a:ext>
            </a:extLst>
          </p:cNvPr>
          <p:cNvSpPr/>
          <p:nvPr/>
        </p:nvSpPr>
        <p:spPr>
          <a:xfrm>
            <a:off x="-6189003" y="691728"/>
            <a:ext cx="585817" cy="585817"/>
          </a:xfrm>
          <a:prstGeom prst="ellipse">
            <a:avLst/>
          </a:prstGeom>
          <a:solidFill>
            <a:schemeClr val="bg1"/>
          </a:solidFill>
          <a:ln>
            <a:solidFill>
              <a:srgbClr val="FFD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FFD06C"/>
                </a:solidFill>
                <a:latin typeface="#9Slide02 Tieu de rat dai 01" panose="02000000000000000000" pitchFamily="2" charset="0"/>
                <a:ea typeface="#9Slide02 Tieu de rat dai 01" panose="02000000000000000000" pitchFamily="2" charset="0"/>
              </a:rPr>
              <a:t>2</a:t>
            </a:r>
          </a:p>
        </p:txBody>
      </p:sp>
      <p:sp>
        <p:nvSpPr>
          <p:cNvPr id="32" name="TextBox 31">
            <a:extLst>
              <a:ext uri="{FF2B5EF4-FFF2-40B4-BE49-F238E27FC236}">
                <a16:creationId xmlns:a16="http://schemas.microsoft.com/office/drawing/2014/main" id="{C8A6E5E2-A225-4173-8344-C346B4BC5978}"/>
              </a:ext>
            </a:extLst>
          </p:cNvPr>
          <p:cNvSpPr txBox="1"/>
          <p:nvPr/>
        </p:nvSpPr>
        <p:spPr>
          <a:xfrm>
            <a:off x="-5437281" y="770587"/>
            <a:ext cx="367408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THIẾT KẾ CƠ KHÍ CHO MOBILE ROBOT</a:t>
            </a:r>
          </a:p>
        </p:txBody>
      </p:sp>
      <p:sp>
        <p:nvSpPr>
          <p:cNvPr id="33" name="TextBox 32">
            <a:extLst>
              <a:ext uri="{FF2B5EF4-FFF2-40B4-BE49-F238E27FC236}">
                <a16:creationId xmlns:a16="http://schemas.microsoft.com/office/drawing/2014/main" id="{CB4704B0-CF1E-4A7A-A01A-6F354862F8F0}"/>
              </a:ext>
            </a:extLst>
          </p:cNvPr>
          <p:cNvSpPr txBox="1"/>
          <p:nvPr/>
        </p:nvSpPr>
        <p:spPr>
          <a:xfrm>
            <a:off x="2897280" y="7856937"/>
            <a:ext cx="5923096"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MỘT SỐ NGHIÊN CỨU VỀ MOBILE ROBOT</a:t>
            </a:r>
          </a:p>
        </p:txBody>
      </p:sp>
      <p:pic>
        <p:nvPicPr>
          <p:cNvPr id="34" name="Picture 33" descr="A picture containing indoor&#10;&#10;Description automatically generated">
            <a:extLst>
              <a:ext uri="{FF2B5EF4-FFF2-40B4-BE49-F238E27FC236}">
                <a16:creationId xmlns:a16="http://schemas.microsoft.com/office/drawing/2014/main" id="{80CA5796-CB16-488E-AEB0-D63CF548637D}"/>
              </a:ext>
            </a:extLst>
          </p:cNvPr>
          <p:cNvPicPr/>
          <p:nvPr/>
        </p:nvPicPr>
        <p:blipFill>
          <a:blip r:embed="rId2"/>
          <a:stretch>
            <a:fillRect/>
          </a:stretch>
        </p:blipFill>
        <p:spPr>
          <a:xfrm>
            <a:off x="38100" y="9144000"/>
            <a:ext cx="3068955" cy="1947545"/>
          </a:xfrm>
          <a:prstGeom prst="rect">
            <a:avLst/>
          </a:prstGeom>
        </p:spPr>
      </p:pic>
      <p:pic>
        <p:nvPicPr>
          <p:cNvPr id="35" name="Picture 34">
            <a:extLst>
              <a:ext uri="{FF2B5EF4-FFF2-40B4-BE49-F238E27FC236}">
                <a16:creationId xmlns:a16="http://schemas.microsoft.com/office/drawing/2014/main" id="{1413D2A3-4A18-4796-99B4-4FA3714D0CC6}"/>
              </a:ext>
            </a:extLst>
          </p:cNvPr>
          <p:cNvPicPr/>
          <p:nvPr/>
        </p:nvPicPr>
        <p:blipFill>
          <a:blip r:embed="rId3"/>
          <a:stretch>
            <a:fillRect/>
          </a:stretch>
        </p:blipFill>
        <p:spPr>
          <a:xfrm>
            <a:off x="3572828" y="9267825"/>
            <a:ext cx="3971925" cy="1752600"/>
          </a:xfrm>
          <a:prstGeom prst="rect">
            <a:avLst/>
          </a:prstGeom>
        </p:spPr>
      </p:pic>
      <p:pic>
        <p:nvPicPr>
          <p:cNvPr id="36" name="Picture 35" descr="A close-up of a circuit board&#10;&#10;Description automatically generated with medium confidence">
            <a:extLst>
              <a:ext uri="{FF2B5EF4-FFF2-40B4-BE49-F238E27FC236}">
                <a16:creationId xmlns:a16="http://schemas.microsoft.com/office/drawing/2014/main" id="{53223A67-821D-4DB4-9459-95261769E11B}"/>
              </a:ext>
            </a:extLst>
          </p:cNvPr>
          <p:cNvPicPr/>
          <p:nvPr/>
        </p:nvPicPr>
        <p:blipFill>
          <a:blip r:embed="rId4"/>
          <a:stretch>
            <a:fillRect/>
          </a:stretch>
        </p:blipFill>
        <p:spPr>
          <a:xfrm>
            <a:off x="8010526" y="9144000"/>
            <a:ext cx="3867150" cy="2076450"/>
          </a:xfrm>
          <a:prstGeom prst="rect">
            <a:avLst/>
          </a:prstGeom>
        </p:spPr>
      </p:pic>
      <p:sp>
        <p:nvSpPr>
          <p:cNvPr id="20" name="TextBox 19">
            <a:extLst>
              <a:ext uri="{FF2B5EF4-FFF2-40B4-BE49-F238E27FC236}">
                <a16:creationId xmlns:a16="http://schemas.microsoft.com/office/drawing/2014/main" id="{A8EDA8AC-EBEF-4D23-A656-635C92F66502}"/>
              </a:ext>
            </a:extLst>
          </p:cNvPr>
          <p:cNvSpPr txBox="1"/>
          <p:nvPr/>
        </p:nvSpPr>
        <p:spPr>
          <a:xfrm>
            <a:off x="685800" y="3470973"/>
            <a:ext cx="11049000" cy="747577"/>
          </a:xfrm>
          <a:prstGeom prst="rect">
            <a:avLst/>
          </a:prstGeom>
          <a:noFill/>
        </p:spPr>
        <p:txBody>
          <a:bodyPr wrap="square">
            <a:spAutoFit/>
          </a:bodyPr>
          <a:lstStyle/>
          <a:p>
            <a:pPr algn="just">
              <a:lnSpc>
                <a:spcPct val="150000"/>
              </a:lnSpc>
            </a:pPr>
            <a:r>
              <a:rPr lang="en-US" sz="3200">
                <a:solidFill>
                  <a:schemeClr val="tx1">
                    <a:lumMod val="50000"/>
                    <a:lumOff val="50000"/>
                  </a:schemeClr>
                </a:solidFill>
                <a:effectLst/>
                <a:latin typeface="#9Slide02 Noi dung rat dai" panose="02000000000000000000" pitchFamily="2" charset="0"/>
                <a:ea typeface="#9Slide02 Noi dung rat dai" panose="02000000000000000000" pitchFamily="2" charset="0"/>
                <a:cs typeface="Times New Roman" panose="02020603050405020304" pitchFamily="18" charset="0"/>
              </a:rPr>
              <a:t>- Đáp ứng di chuyển của động cơ chưa tốt.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E2205818-D55E-48CE-AB5E-EE0C9298F441}"/>
              </a:ext>
            </a:extLst>
          </p:cNvPr>
          <p:cNvSpPr txBox="1"/>
          <p:nvPr/>
        </p:nvSpPr>
        <p:spPr>
          <a:xfrm>
            <a:off x="16905077" y="1763782"/>
            <a:ext cx="3252493"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mục tiêu của ĐỀ TÀI </a:t>
            </a:r>
          </a:p>
        </p:txBody>
      </p:sp>
      <p:sp>
        <p:nvSpPr>
          <p:cNvPr id="37" name="TextBox 36">
            <a:extLst>
              <a:ext uri="{FF2B5EF4-FFF2-40B4-BE49-F238E27FC236}">
                <a16:creationId xmlns:a16="http://schemas.microsoft.com/office/drawing/2014/main" id="{9D1EDCA8-56B7-457D-913F-BD13DD06047D}"/>
              </a:ext>
            </a:extLst>
          </p:cNvPr>
          <p:cNvSpPr txBox="1"/>
          <p:nvPr/>
        </p:nvSpPr>
        <p:spPr>
          <a:xfrm>
            <a:off x="13106400" y="2514411"/>
            <a:ext cx="9945313" cy="1569660"/>
          </a:xfrm>
          <a:prstGeom prst="rect">
            <a:avLst/>
          </a:prstGeom>
          <a:noFill/>
        </p:spPr>
        <p:txBody>
          <a:bodyPr wrap="square">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1. Nghiên cứu, thiết kế Mobile Robot có ngoại hình gần gũi phú hợp với các ứng dụng của doanh nghiệp, dễ dàng tương tác.</a:t>
            </a:r>
          </a:p>
        </p:txBody>
      </p:sp>
      <p:sp>
        <p:nvSpPr>
          <p:cNvPr id="38" name="TextBox 37">
            <a:extLst>
              <a:ext uri="{FF2B5EF4-FFF2-40B4-BE49-F238E27FC236}">
                <a16:creationId xmlns:a16="http://schemas.microsoft.com/office/drawing/2014/main" id="{6BE35BE3-5252-4073-AA93-303EF818508B}"/>
              </a:ext>
            </a:extLst>
          </p:cNvPr>
          <p:cNvSpPr txBox="1"/>
          <p:nvPr/>
        </p:nvSpPr>
        <p:spPr>
          <a:xfrm>
            <a:off x="13106400" y="4689397"/>
            <a:ext cx="9697057" cy="748923"/>
          </a:xfrm>
          <a:prstGeom prst="rect">
            <a:avLst/>
          </a:prstGeom>
          <a:noFill/>
        </p:spPr>
        <p:txBody>
          <a:bodyPr wrap="square">
            <a:spAutoFit/>
          </a:bodyPr>
          <a:lstStyle/>
          <a:p>
            <a:pPr lvl="0" algn="just">
              <a:lnSpc>
                <a:spcPct val="150000"/>
              </a:lnSpc>
            </a:pPr>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2. Xác định được vị trí của Robot trong khu vực hoạt động.</a:t>
            </a:r>
          </a:p>
        </p:txBody>
      </p:sp>
      <p:sp>
        <p:nvSpPr>
          <p:cNvPr id="39" name="TextBox 38">
            <a:extLst>
              <a:ext uri="{FF2B5EF4-FFF2-40B4-BE49-F238E27FC236}">
                <a16:creationId xmlns:a16="http://schemas.microsoft.com/office/drawing/2014/main" id="{B309912F-89D3-4D2D-B777-908C8FF81351}"/>
              </a:ext>
            </a:extLst>
          </p:cNvPr>
          <p:cNvSpPr txBox="1"/>
          <p:nvPr/>
        </p:nvSpPr>
        <p:spPr>
          <a:xfrm>
            <a:off x="13106400" y="5481384"/>
            <a:ext cx="7761448" cy="748923"/>
          </a:xfrm>
          <a:prstGeom prst="rect">
            <a:avLst/>
          </a:prstGeom>
          <a:noFill/>
        </p:spPr>
        <p:txBody>
          <a:bodyPr wrap="square">
            <a:spAutoFit/>
          </a:bodyPr>
          <a:lstStyle/>
          <a:p>
            <a:pPr lvl="0" algn="just">
              <a:lnSpc>
                <a:spcPct val="150000"/>
              </a:lnSpc>
            </a:pPr>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3. Phát hiện và dừng lại để tránh các vật cản.</a:t>
            </a:r>
          </a:p>
        </p:txBody>
      </p:sp>
      <p:sp>
        <p:nvSpPr>
          <p:cNvPr id="40" name="TextBox 39">
            <a:extLst>
              <a:ext uri="{FF2B5EF4-FFF2-40B4-BE49-F238E27FC236}">
                <a16:creationId xmlns:a16="http://schemas.microsoft.com/office/drawing/2014/main" id="{F9B4AC21-62F0-453B-8893-0A457269C854}"/>
              </a:ext>
            </a:extLst>
          </p:cNvPr>
          <p:cNvSpPr txBox="1"/>
          <p:nvPr/>
        </p:nvSpPr>
        <p:spPr>
          <a:xfrm>
            <a:off x="13106400" y="3918594"/>
            <a:ext cx="9697057" cy="748923"/>
          </a:xfrm>
          <a:prstGeom prst="rect">
            <a:avLst/>
          </a:prstGeom>
          <a:noFill/>
        </p:spPr>
        <p:txBody>
          <a:bodyPr wrap="square">
            <a:spAutoFit/>
          </a:bodyPr>
          <a:lstStyle/>
          <a:p>
            <a:pPr lvl="0" algn="just">
              <a:lnSpc>
                <a:spcPct val="150000"/>
              </a:lnSpc>
            </a:pPr>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2. Di chuyển được theo điều hướng người sử dụng</a:t>
            </a:r>
          </a:p>
        </p:txBody>
      </p:sp>
    </p:spTree>
    <p:extLst>
      <p:ext uri="{BB962C8B-B14F-4D97-AF65-F5344CB8AC3E}">
        <p14:creationId xmlns:p14="http://schemas.microsoft.com/office/powerpoint/2010/main" val="3846285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4822AFFB-34EF-4175-974F-50EC9C7F7FEC}"/>
              </a:ext>
            </a:extLst>
          </p:cNvPr>
          <p:cNvSpPr/>
          <p:nvPr/>
        </p:nvSpPr>
        <p:spPr>
          <a:xfrm>
            <a:off x="13666577" y="500742"/>
            <a:ext cx="5410200" cy="970576"/>
          </a:xfrm>
          <a:prstGeom prst="roundRect">
            <a:avLst>
              <a:gd name="adj" fmla="val 50000"/>
            </a:avLst>
          </a:prstGeom>
          <a:solidFill>
            <a:schemeClr val="bg1"/>
          </a:solidFill>
          <a:ln w="57150">
            <a:solidFill>
              <a:srgbClr val="F26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048C9A6-5EC7-4BCC-9357-37895DC0A750}"/>
              </a:ext>
            </a:extLst>
          </p:cNvPr>
          <p:cNvSpPr/>
          <p:nvPr/>
        </p:nvSpPr>
        <p:spPr>
          <a:xfrm>
            <a:off x="13753729" y="627693"/>
            <a:ext cx="713888" cy="713888"/>
          </a:xfrm>
          <a:prstGeom prst="ellipse">
            <a:avLst/>
          </a:prstGeom>
          <a:solidFill>
            <a:srgbClr val="F2607D"/>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DE54988-D3FA-4802-8626-BD6D2F758A1B}"/>
              </a:ext>
            </a:extLst>
          </p:cNvPr>
          <p:cNvSpPr/>
          <p:nvPr/>
        </p:nvSpPr>
        <p:spPr>
          <a:xfrm>
            <a:off x="13817764" y="691728"/>
            <a:ext cx="585817" cy="5858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F2607D"/>
                </a:solidFill>
                <a:latin typeface="#9Slide02 Tieu de rat dai 01" panose="02000000000000000000" pitchFamily="2" charset="0"/>
                <a:ea typeface="#9Slide02 Tieu de rat dai 01" panose="02000000000000000000" pitchFamily="2" charset="0"/>
              </a:rPr>
              <a:t>1</a:t>
            </a:r>
          </a:p>
        </p:txBody>
      </p:sp>
      <p:sp>
        <p:nvSpPr>
          <p:cNvPr id="130" name="TextBox 129">
            <a:extLst>
              <a:ext uri="{FF2B5EF4-FFF2-40B4-BE49-F238E27FC236}">
                <a16:creationId xmlns:a16="http://schemas.microsoft.com/office/drawing/2014/main" id="{1D207C02-F903-4EC2-A020-6A611DC40D38}"/>
              </a:ext>
            </a:extLst>
          </p:cNvPr>
          <p:cNvSpPr txBox="1"/>
          <p:nvPr/>
        </p:nvSpPr>
        <p:spPr>
          <a:xfrm>
            <a:off x="14569486" y="770587"/>
            <a:ext cx="3802679" cy="415498"/>
          </a:xfrm>
          <a:prstGeom prst="rect">
            <a:avLst/>
          </a:prstGeom>
          <a:noFill/>
        </p:spPr>
        <p:txBody>
          <a:bodyPr wrap="squar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GIỚI THIỆU TỔNG QUAN VỀ ĐỀ TÀI</a:t>
            </a:r>
          </a:p>
        </p:txBody>
      </p:sp>
      <p:sp>
        <p:nvSpPr>
          <p:cNvPr id="17" name="TextBox 16">
            <a:extLst>
              <a:ext uri="{FF2B5EF4-FFF2-40B4-BE49-F238E27FC236}">
                <a16:creationId xmlns:a16="http://schemas.microsoft.com/office/drawing/2014/main" id="{A1867160-5CDB-4648-8F8F-B9CABECA2927}"/>
              </a:ext>
            </a:extLst>
          </p:cNvPr>
          <p:cNvSpPr txBox="1"/>
          <p:nvPr/>
        </p:nvSpPr>
        <p:spPr>
          <a:xfrm>
            <a:off x="16631618" y="1741163"/>
            <a:ext cx="3146695"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giới hạn của ĐỀ TÀI </a:t>
            </a:r>
          </a:p>
        </p:txBody>
      </p:sp>
      <p:sp>
        <p:nvSpPr>
          <p:cNvPr id="25" name="TextBox 24">
            <a:extLst>
              <a:ext uri="{FF2B5EF4-FFF2-40B4-BE49-F238E27FC236}">
                <a16:creationId xmlns:a16="http://schemas.microsoft.com/office/drawing/2014/main" id="{126EE7A8-FEB5-4CE1-9A53-CBD98F74A71A}"/>
              </a:ext>
            </a:extLst>
          </p:cNvPr>
          <p:cNvSpPr txBox="1"/>
          <p:nvPr/>
        </p:nvSpPr>
        <p:spPr>
          <a:xfrm>
            <a:off x="12847665" y="2514411"/>
            <a:ext cx="11049000" cy="1487587"/>
          </a:xfrm>
          <a:prstGeom prst="rect">
            <a:avLst/>
          </a:prstGeom>
          <a:noFill/>
        </p:spPr>
        <p:txBody>
          <a:bodyPr wrap="square">
            <a:spAutoFit/>
          </a:bodyPr>
          <a:lstStyle/>
          <a:p>
            <a:pPr algn="just">
              <a:lnSpc>
                <a:spcPct val="150000"/>
              </a:lnSpc>
            </a:pPr>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Điều khiển được động cơ và thu được giá trị từ các cảm biến hỗ trợ cho Mobile Robot</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27" name="Rectangle: Rounded Corners 26">
            <a:extLst>
              <a:ext uri="{FF2B5EF4-FFF2-40B4-BE49-F238E27FC236}">
                <a16:creationId xmlns:a16="http://schemas.microsoft.com/office/drawing/2014/main" id="{E68CED69-80AA-4940-9B4B-6F8B6226AB1C}"/>
              </a:ext>
            </a:extLst>
          </p:cNvPr>
          <p:cNvSpPr/>
          <p:nvPr/>
        </p:nvSpPr>
        <p:spPr>
          <a:xfrm>
            <a:off x="685800" y="500742"/>
            <a:ext cx="5410200" cy="970576"/>
          </a:xfrm>
          <a:prstGeom prst="roundRect">
            <a:avLst>
              <a:gd name="adj" fmla="val 50000"/>
            </a:avLst>
          </a:prstGeom>
          <a:solidFill>
            <a:schemeClr val="bg1"/>
          </a:solidFill>
          <a:ln w="57150">
            <a:solidFill>
              <a:srgbClr val="FFD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7FCFBE-3EB1-48B9-AD30-48F6FBBB0A95}"/>
              </a:ext>
            </a:extLst>
          </p:cNvPr>
          <p:cNvSpPr/>
          <p:nvPr/>
        </p:nvSpPr>
        <p:spPr>
          <a:xfrm>
            <a:off x="772952" y="627693"/>
            <a:ext cx="713888" cy="713888"/>
          </a:xfrm>
          <a:prstGeom prst="ellipse">
            <a:avLst/>
          </a:prstGeom>
          <a:solidFill>
            <a:srgbClr val="FFD06C"/>
          </a:solidFill>
          <a:ln>
            <a:solidFill>
              <a:srgbClr val="FFD0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C97ED98-66B2-4001-9EE6-616DE58BF948}"/>
              </a:ext>
            </a:extLst>
          </p:cNvPr>
          <p:cNvSpPr/>
          <p:nvPr/>
        </p:nvSpPr>
        <p:spPr>
          <a:xfrm>
            <a:off x="836987" y="691728"/>
            <a:ext cx="585817" cy="585817"/>
          </a:xfrm>
          <a:prstGeom prst="ellipse">
            <a:avLst/>
          </a:prstGeom>
          <a:solidFill>
            <a:schemeClr val="bg1"/>
          </a:solidFill>
          <a:ln>
            <a:solidFill>
              <a:srgbClr val="FFD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FFD06C"/>
                </a:solidFill>
                <a:latin typeface="#9Slide02 Tieu de rat dai 01" panose="02000000000000000000" pitchFamily="2" charset="0"/>
                <a:ea typeface="#9Slide02 Tieu de rat dai 01" panose="02000000000000000000" pitchFamily="2" charset="0"/>
              </a:rPr>
              <a:t>2</a:t>
            </a:r>
          </a:p>
        </p:txBody>
      </p:sp>
      <p:sp>
        <p:nvSpPr>
          <p:cNvPr id="32" name="TextBox 31">
            <a:extLst>
              <a:ext uri="{FF2B5EF4-FFF2-40B4-BE49-F238E27FC236}">
                <a16:creationId xmlns:a16="http://schemas.microsoft.com/office/drawing/2014/main" id="{C8A6E5E2-A225-4173-8344-C346B4BC5978}"/>
              </a:ext>
            </a:extLst>
          </p:cNvPr>
          <p:cNvSpPr txBox="1"/>
          <p:nvPr/>
        </p:nvSpPr>
        <p:spPr>
          <a:xfrm>
            <a:off x="1588709" y="770587"/>
            <a:ext cx="367408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THIẾT KẾ CƠ KHÍ CHO MOBILE ROBOT</a:t>
            </a:r>
          </a:p>
        </p:txBody>
      </p:sp>
      <p:sp>
        <p:nvSpPr>
          <p:cNvPr id="33" name="TextBox 32">
            <a:extLst>
              <a:ext uri="{FF2B5EF4-FFF2-40B4-BE49-F238E27FC236}">
                <a16:creationId xmlns:a16="http://schemas.microsoft.com/office/drawing/2014/main" id="{21E694CA-6D6F-4E67-9C3F-753A873B08F6}"/>
              </a:ext>
            </a:extLst>
          </p:cNvPr>
          <p:cNvSpPr txBox="1"/>
          <p:nvPr/>
        </p:nvSpPr>
        <p:spPr>
          <a:xfrm>
            <a:off x="3134452" y="1741162"/>
            <a:ext cx="5923096"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MỘT SỐ NGHIÊN CỨU VỀ MOBILE ROBOT</a:t>
            </a:r>
          </a:p>
        </p:txBody>
      </p:sp>
      <p:pic>
        <p:nvPicPr>
          <p:cNvPr id="34" name="Picture 33" descr="A picture containing indoor&#10;&#10;Description automatically generated">
            <a:extLst>
              <a:ext uri="{FF2B5EF4-FFF2-40B4-BE49-F238E27FC236}">
                <a16:creationId xmlns:a16="http://schemas.microsoft.com/office/drawing/2014/main" id="{42F0AFAD-96A5-4488-8C9E-BFDBE132142C}"/>
              </a:ext>
            </a:extLst>
          </p:cNvPr>
          <p:cNvPicPr/>
          <p:nvPr/>
        </p:nvPicPr>
        <p:blipFill>
          <a:blip r:embed="rId2"/>
          <a:stretch>
            <a:fillRect/>
          </a:stretch>
        </p:blipFill>
        <p:spPr>
          <a:xfrm>
            <a:off x="275272" y="3028225"/>
            <a:ext cx="3068955" cy="1947545"/>
          </a:xfrm>
          <a:prstGeom prst="rect">
            <a:avLst/>
          </a:prstGeom>
        </p:spPr>
      </p:pic>
      <p:pic>
        <p:nvPicPr>
          <p:cNvPr id="35" name="Picture 34">
            <a:extLst>
              <a:ext uri="{FF2B5EF4-FFF2-40B4-BE49-F238E27FC236}">
                <a16:creationId xmlns:a16="http://schemas.microsoft.com/office/drawing/2014/main" id="{67986AE0-5C15-4283-AE41-92F68ADCB439}"/>
              </a:ext>
            </a:extLst>
          </p:cNvPr>
          <p:cNvPicPr/>
          <p:nvPr/>
        </p:nvPicPr>
        <p:blipFill>
          <a:blip r:embed="rId3"/>
          <a:stretch>
            <a:fillRect/>
          </a:stretch>
        </p:blipFill>
        <p:spPr>
          <a:xfrm>
            <a:off x="3810000" y="3152050"/>
            <a:ext cx="3971925" cy="1752600"/>
          </a:xfrm>
          <a:prstGeom prst="rect">
            <a:avLst/>
          </a:prstGeom>
        </p:spPr>
      </p:pic>
      <p:pic>
        <p:nvPicPr>
          <p:cNvPr id="36" name="Picture 35" descr="A close-up of a circuit board&#10;&#10;Description automatically generated with medium confidence">
            <a:extLst>
              <a:ext uri="{FF2B5EF4-FFF2-40B4-BE49-F238E27FC236}">
                <a16:creationId xmlns:a16="http://schemas.microsoft.com/office/drawing/2014/main" id="{0C626B73-B04A-47DE-B8C5-5C2DDE0AA64D}"/>
              </a:ext>
            </a:extLst>
          </p:cNvPr>
          <p:cNvPicPr/>
          <p:nvPr/>
        </p:nvPicPr>
        <p:blipFill>
          <a:blip r:embed="rId4"/>
          <a:stretch>
            <a:fillRect/>
          </a:stretch>
        </p:blipFill>
        <p:spPr>
          <a:xfrm>
            <a:off x="8247698" y="3028225"/>
            <a:ext cx="3867150" cy="2076450"/>
          </a:xfrm>
          <a:prstGeom prst="rect">
            <a:avLst/>
          </a:prstGeom>
        </p:spPr>
      </p:pic>
      <p:sp>
        <p:nvSpPr>
          <p:cNvPr id="37" name="TextBox 36">
            <a:extLst>
              <a:ext uri="{FF2B5EF4-FFF2-40B4-BE49-F238E27FC236}">
                <a16:creationId xmlns:a16="http://schemas.microsoft.com/office/drawing/2014/main" id="{BD695B81-2993-4999-A3D4-8B3AA4C1C284}"/>
              </a:ext>
            </a:extLst>
          </p:cNvPr>
          <p:cNvSpPr txBox="1"/>
          <p:nvPr/>
        </p:nvSpPr>
        <p:spPr>
          <a:xfrm>
            <a:off x="-7503704" y="1760827"/>
            <a:ext cx="280044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THI CÔNG MÔ HÌNH</a:t>
            </a:r>
          </a:p>
        </p:txBody>
      </p:sp>
      <p:pic>
        <p:nvPicPr>
          <p:cNvPr id="38" name="Picture 37" descr="Diagram&#10;&#10;Description automatically generated">
            <a:extLst>
              <a:ext uri="{FF2B5EF4-FFF2-40B4-BE49-F238E27FC236}">
                <a16:creationId xmlns:a16="http://schemas.microsoft.com/office/drawing/2014/main" id="{6CC1FC55-FD2E-4356-9E23-3835C409D20E}"/>
              </a:ext>
            </a:extLst>
          </p:cNvPr>
          <p:cNvPicPr/>
          <p:nvPr/>
        </p:nvPicPr>
        <p:blipFill>
          <a:blip r:embed="rId5"/>
          <a:stretch>
            <a:fillRect/>
          </a:stretch>
        </p:blipFill>
        <p:spPr>
          <a:xfrm>
            <a:off x="-11513681" y="2670918"/>
            <a:ext cx="5210810" cy="3621405"/>
          </a:xfrm>
          <a:prstGeom prst="rect">
            <a:avLst/>
          </a:prstGeom>
        </p:spPr>
      </p:pic>
      <p:pic>
        <p:nvPicPr>
          <p:cNvPr id="39" name="Picture 38">
            <a:extLst>
              <a:ext uri="{FF2B5EF4-FFF2-40B4-BE49-F238E27FC236}">
                <a16:creationId xmlns:a16="http://schemas.microsoft.com/office/drawing/2014/main" id="{FFDADF8F-5DDD-4892-9EB0-F9DE745221A3}"/>
              </a:ext>
            </a:extLst>
          </p:cNvPr>
          <p:cNvPicPr>
            <a:picLocks noChangeAspect="1"/>
          </p:cNvPicPr>
          <p:nvPr/>
        </p:nvPicPr>
        <p:blipFill>
          <a:blip r:embed="rId6"/>
          <a:stretch>
            <a:fillRect/>
          </a:stretch>
        </p:blipFill>
        <p:spPr>
          <a:xfrm>
            <a:off x="-4439618" y="2670918"/>
            <a:ext cx="3595904" cy="3621406"/>
          </a:xfrm>
          <a:prstGeom prst="rect">
            <a:avLst/>
          </a:prstGeom>
        </p:spPr>
      </p:pic>
    </p:spTree>
    <p:extLst>
      <p:ext uri="{BB962C8B-B14F-4D97-AF65-F5344CB8AC3E}">
        <p14:creationId xmlns:p14="http://schemas.microsoft.com/office/powerpoint/2010/main" val="4275502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E68CED69-80AA-4940-9B4B-6F8B6226AB1C}"/>
              </a:ext>
            </a:extLst>
          </p:cNvPr>
          <p:cNvSpPr/>
          <p:nvPr/>
        </p:nvSpPr>
        <p:spPr>
          <a:xfrm>
            <a:off x="685800" y="500742"/>
            <a:ext cx="5410200" cy="970576"/>
          </a:xfrm>
          <a:prstGeom prst="roundRect">
            <a:avLst>
              <a:gd name="adj" fmla="val 50000"/>
            </a:avLst>
          </a:prstGeom>
          <a:solidFill>
            <a:schemeClr val="bg1"/>
          </a:solidFill>
          <a:ln w="57150">
            <a:solidFill>
              <a:srgbClr val="FFD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7FCFBE-3EB1-48B9-AD30-48F6FBBB0A95}"/>
              </a:ext>
            </a:extLst>
          </p:cNvPr>
          <p:cNvSpPr/>
          <p:nvPr/>
        </p:nvSpPr>
        <p:spPr>
          <a:xfrm>
            <a:off x="772952" y="627693"/>
            <a:ext cx="713888" cy="713888"/>
          </a:xfrm>
          <a:prstGeom prst="ellipse">
            <a:avLst/>
          </a:prstGeom>
          <a:solidFill>
            <a:srgbClr val="FFD06C"/>
          </a:solidFill>
          <a:ln>
            <a:solidFill>
              <a:srgbClr val="FFD0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C97ED98-66B2-4001-9EE6-616DE58BF948}"/>
              </a:ext>
            </a:extLst>
          </p:cNvPr>
          <p:cNvSpPr/>
          <p:nvPr/>
        </p:nvSpPr>
        <p:spPr>
          <a:xfrm>
            <a:off x="836987" y="691728"/>
            <a:ext cx="585817" cy="585817"/>
          </a:xfrm>
          <a:prstGeom prst="ellipse">
            <a:avLst/>
          </a:prstGeom>
          <a:solidFill>
            <a:schemeClr val="bg1"/>
          </a:solidFill>
          <a:ln>
            <a:solidFill>
              <a:srgbClr val="FFD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FFD06C"/>
                </a:solidFill>
                <a:latin typeface="#9Slide02 Tieu de rat dai 01" panose="02000000000000000000" pitchFamily="2" charset="0"/>
                <a:ea typeface="#9Slide02 Tieu de rat dai 01" panose="02000000000000000000" pitchFamily="2" charset="0"/>
              </a:rPr>
              <a:t>2</a:t>
            </a:r>
          </a:p>
        </p:txBody>
      </p:sp>
      <p:sp>
        <p:nvSpPr>
          <p:cNvPr id="32" name="TextBox 31">
            <a:extLst>
              <a:ext uri="{FF2B5EF4-FFF2-40B4-BE49-F238E27FC236}">
                <a16:creationId xmlns:a16="http://schemas.microsoft.com/office/drawing/2014/main" id="{C8A6E5E2-A225-4173-8344-C346B4BC5978}"/>
              </a:ext>
            </a:extLst>
          </p:cNvPr>
          <p:cNvSpPr txBox="1"/>
          <p:nvPr/>
        </p:nvSpPr>
        <p:spPr>
          <a:xfrm>
            <a:off x="1588709" y="770587"/>
            <a:ext cx="367408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THIẾT KẾ CƠ KHÍ CHO MOBILE ROBOT</a:t>
            </a:r>
          </a:p>
        </p:txBody>
      </p:sp>
      <p:sp>
        <p:nvSpPr>
          <p:cNvPr id="33" name="TextBox 32">
            <a:extLst>
              <a:ext uri="{FF2B5EF4-FFF2-40B4-BE49-F238E27FC236}">
                <a16:creationId xmlns:a16="http://schemas.microsoft.com/office/drawing/2014/main" id="{21E694CA-6D6F-4E67-9C3F-753A873B08F6}"/>
              </a:ext>
            </a:extLst>
          </p:cNvPr>
          <p:cNvSpPr txBox="1"/>
          <p:nvPr/>
        </p:nvSpPr>
        <p:spPr>
          <a:xfrm>
            <a:off x="16078200" y="1741162"/>
            <a:ext cx="5923096"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MỘT SỐ NGHIÊN CỨU VỀ MOBILE ROBOT</a:t>
            </a:r>
          </a:p>
        </p:txBody>
      </p:sp>
      <p:pic>
        <p:nvPicPr>
          <p:cNvPr id="34" name="Picture 33" descr="A picture containing indoor&#10;&#10;Description automatically generated">
            <a:extLst>
              <a:ext uri="{FF2B5EF4-FFF2-40B4-BE49-F238E27FC236}">
                <a16:creationId xmlns:a16="http://schemas.microsoft.com/office/drawing/2014/main" id="{42F0AFAD-96A5-4488-8C9E-BFDBE132142C}"/>
              </a:ext>
            </a:extLst>
          </p:cNvPr>
          <p:cNvPicPr/>
          <p:nvPr/>
        </p:nvPicPr>
        <p:blipFill>
          <a:blip r:embed="rId2"/>
          <a:stretch>
            <a:fillRect/>
          </a:stretch>
        </p:blipFill>
        <p:spPr>
          <a:xfrm>
            <a:off x="13219020" y="3028225"/>
            <a:ext cx="3068955" cy="1947545"/>
          </a:xfrm>
          <a:prstGeom prst="rect">
            <a:avLst/>
          </a:prstGeom>
        </p:spPr>
      </p:pic>
      <p:pic>
        <p:nvPicPr>
          <p:cNvPr id="35" name="Picture 34">
            <a:extLst>
              <a:ext uri="{FF2B5EF4-FFF2-40B4-BE49-F238E27FC236}">
                <a16:creationId xmlns:a16="http://schemas.microsoft.com/office/drawing/2014/main" id="{67986AE0-5C15-4283-AE41-92F68ADCB439}"/>
              </a:ext>
            </a:extLst>
          </p:cNvPr>
          <p:cNvPicPr/>
          <p:nvPr/>
        </p:nvPicPr>
        <p:blipFill>
          <a:blip r:embed="rId3"/>
          <a:stretch>
            <a:fillRect/>
          </a:stretch>
        </p:blipFill>
        <p:spPr>
          <a:xfrm>
            <a:off x="16753748" y="3152050"/>
            <a:ext cx="3971925" cy="1752600"/>
          </a:xfrm>
          <a:prstGeom prst="rect">
            <a:avLst/>
          </a:prstGeom>
        </p:spPr>
      </p:pic>
      <p:pic>
        <p:nvPicPr>
          <p:cNvPr id="36" name="Picture 35" descr="A close-up of a circuit board&#10;&#10;Description automatically generated with medium confidence">
            <a:extLst>
              <a:ext uri="{FF2B5EF4-FFF2-40B4-BE49-F238E27FC236}">
                <a16:creationId xmlns:a16="http://schemas.microsoft.com/office/drawing/2014/main" id="{0C626B73-B04A-47DE-B8C5-5C2DDE0AA64D}"/>
              </a:ext>
            </a:extLst>
          </p:cNvPr>
          <p:cNvPicPr/>
          <p:nvPr/>
        </p:nvPicPr>
        <p:blipFill>
          <a:blip r:embed="rId4"/>
          <a:stretch>
            <a:fillRect/>
          </a:stretch>
        </p:blipFill>
        <p:spPr>
          <a:xfrm>
            <a:off x="21191446" y="3028225"/>
            <a:ext cx="3867150" cy="2076450"/>
          </a:xfrm>
          <a:prstGeom prst="rect">
            <a:avLst/>
          </a:prstGeom>
        </p:spPr>
      </p:pic>
      <p:sp>
        <p:nvSpPr>
          <p:cNvPr id="16" name="TextBox 15">
            <a:extLst>
              <a:ext uri="{FF2B5EF4-FFF2-40B4-BE49-F238E27FC236}">
                <a16:creationId xmlns:a16="http://schemas.microsoft.com/office/drawing/2014/main" id="{70060018-42C1-44F9-A8D8-6BE93974CF0C}"/>
              </a:ext>
            </a:extLst>
          </p:cNvPr>
          <p:cNvSpPr txBox="1"/>
          <p:nvPr/>
        </p:nvSpPr>
        <p:spPr>
          <a:xfrm>
            <a:off x="4695777" y="1760827"/>
            <a:ext cx="280044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THI CÔNG MÔ HÌNH</a:t>
            </a:r>
          </a:p>
        </p:txBody>
      </p:sp>
      <p:pic>
        <p:nvPicPr>
          <p:cNvPr id="22" name="Picture 21" descr="Diagram&#10;&#10;Description automatically generated">
            <a:extLst>
              <a:ext uri="{FF2B5EF4-FFF2-40B4-BE49-F238E27FC236}">
                <a16:creationId xmlns:a16="http://schemas.microsoft.com/office/drawing/2014/main" id="{29BF257A-A3B1-4261-80E1-7A9587AA999F}"/>
              </a:ext>
            </a:extLst>
          </p:cNvPr>
          <p:cNvPicPr/>
          <p:nvPr/>
        </p:nvPicPr>
        <p:blipFill>
          <a:blip r:embed="rId5"/>
          <a:stretch>
            <a:fillRect/>
          </a:stretch>
        </p:blipFill>
        <p:spPr>
          <a:xfrm>
            <a:off x="685800" y="2670918"/>
            <a:ext cx="5210810" cy="3621405"/>
          </a:xfrm>
          <a:prstGeom prst="rect">
            <a:avLst/>
          </a:prstGeom>
        </p:spPr>
      </p:pic>
      <p:pic>
        <p:nvPicPr>
          <p:cNvPr id="4" name="Picture 3">
            <a:extLst>
              <a:ext uri="{FF2B5EF4-FFF2-40B4-BE49-F238E27FC236}">
                <a16:creationId xmlns:a16="http://schemas.microsoft.com/office/drawing/2014/main" id="{D8EE50B8-43C3-429B-8448-A1829863230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8542" r="96389">
                        <a14:foregroundMark x1="11250" y1="51406" x2="8819" y2="72461"/>
                        <a14:foregroundMark x1="8819" y1="72461" x2="9028" y2="73750"/>
                        <a14:foregroundMark x1="8750" y1="54023" x2="8542" y2="58594"/>
                        <a14:foregroundMark x1="91458" y1="52773" x2="88750" y2="64570"/>
                        <a14:foregroundMark x1="88750" y1="64570" x2="89514" y2="57227"/>
                        <a14:foregroundMark x1="89514" y1="57227" x2="90486" y2="73594"/>
                        <a14:foregroundMark x1="95417" y1="53203" x2="96389" y2="55977"/>
                        <a14:backgroundMark x1="16944" y1="47227" x2="71111" y2="45977"/>
                        <a14:backgroundMark x1="71111" y1="45977" x2="76944" y2="46094"/>
                      </a14:backgroundRemoval>
                    </a14:imgEffect>
                  </a14:imgLayer>
                </a14:imgProps>
              </a:ext>
            </a:extLst>
          </a:blip>
          <a:stretch>
            <a:fillRect/>
          </a:stretch>
        </p:blipFill>
        <p:spPr>
          <a:xfrm>
            <a:off x="7400894" y="7257"/>
            <a:ext cx="3857625" cy="6858000"/>
          </a:xfrm>
          <a:prstGeom prst="rect">
            <a:avLst/>
          </a:prstGeom>
        </p:spPr>
      </p:pic>
    </p:spTree>
    <p:extLst>
      <p:ext uri="{BB962C8B-B14F-4D97-AF65-F5344CB8AC3E}">
        <p14:creationId xmlns:p14="http://schemas.microsoft.com/office/powerpoint/2010/main" val="4287428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HAPE_LOCKS" val="959"/>
</p:tagLst>
</file>

<file path=ppt/tags/tag2.xml><?xml version="1.0" encoding="utf-8"?>
<p:tagLst xmlns:a="http://schemas.openxmlformats.org/drawingml/2006/main" xmlns:r="http://schemas.openxmlformats.org/officeDocument/2006/relationships" xmlns:p="http://schemas.openxmlformats.org/presentationml/2006/main">
  <p:tag name="SHAPE_LOCKS" val="16"/>
</p:tagLst>
</file>

<file path=ppt/tags/tag3.xml><?xml version="1.0" encoding="utf-8"?>
<p:tagLst xmlns:a="http://schemas.openxmlformats.org/drawingml/2006/main" xmlns:r="http://schemas.openxmlformats.org/officeDocument/2006/relationships" xmlns:p="http://schemas.openxmlformats.org/presentationml/2006/main">
  <p:tag name="SHAPE_LOCKS" val="16"/>
</p:tagLst>
</file>

<file path=ppt/tags/tag4.xml><?xml version="1.0" encoding="utf-8"?>
<p:tagLst xmlns:a="http://schemas.openxmlformats.org/drawingml/2006/main" xmlns:r="http://schemas.openxmlformats.org/officeDocument/2006/relationships" xmlns:p="http://schemas.openxmlformats.org/presentationml/2006/main">
  <p:tag name="FILL" val="a1"/>
</p:tagLst>
</file>

<file path=ppt/tags/tag5.xml><?xml version="1.0" encoding="utf-8"?>
<p:tagLst xmlns:a="http://schemas.openxmlformats.org/drawingml/2006/main" xmlns:r="http://schemas.openxmlformats.org/officeDocument/2006/relationships" xmlns:p="http://schemas.openxmlformats.org/presentationml/2006/main">
  <p:tag name="FILL" val="a1"/>
</p:tagLst>
</file>

<file path=ppt/tags/tag6.xml><?xml version="1.0" encoding="utf-8"?>
<p:tagLst xmlns:a="http://schemas.openxmlformats.org/drawingml/2006/main" xmlns:r="http://schemas.openxmlformats.org/officeDocument/2006/relationships" xmlns:p="http://schemas.openxmlformats.org/presentationml/2006/main">
  <p:tag name="FILL" val="a1"/>
</p:tagLst>
</file>

<file path=ppt/theme/theme1.xml><?xml version="1.0" encoding="utf-8"?>
<a:theme xmlns:a="http://schemas.openxmlformats.org/drawingml/2006/main" name="Office Theme">
  <a:themeElements>
    <a:clrScheme name="9Slide - 2021">
      <a:dk1>
        <a:sysClr val="windowText" lastClr="000000"/>
      </a:dk1>
      <a:lt1>
        <a:sysClr val="window" lastClr="FFFFFF"/>
      </a:lt1>
      <a:dk2>
        <a:srgbClr val="092D6C"/>
      </a:dk2>
      <a:lt2>
        <a:srgbClr val="FCECD0"/>
      </a:lt2>
      <a:accent1>
        <a:srgbClr val="4FC1E9"/>
      </a:accent1>
      <a:accent2>
        <a:srgbClr val="48CFAD"/>
      </a:accent2>
      <a:accent3>
        <a:srgbClr val="A0D468"/>
      </a:accent3>
      <a:accent4>
        <a:srgbClr val="FFBD45"/>
      </a:accent4>
      <a:accent5>
        <a:srgbClr val="FC6E51"/>
      </a:accent5>
      <a:accent6>
        <a:srgbClr val="ED5565"/>
      </a:accent6>
      <a:hlink>
        <a:srgbClr val="5D9CEC"/>
      </a:hlink>
      <a:folHlink>
        <a:srgbClr val="AC92EC"/>
      </a:folHlink>
    </a:clrScheme>
    <a:fontScheme name="9Slide Fonts">
      <a:majorFont>
        <a:latin typeface="#9Slide02 Tieu de dai"/>
        <a:ea typeface=""/>
        <a:cs typeface=""/>
      </a:majorFont>
      <a:minorFont>
        <a:latin typeface="#9Slide02 Noi dung da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mtClean="0">
            <a:solidFill>
              <a:schemeClr val="tx1">
                <a:lumMod val="50000"/>
                <a:lumOff val="50000"/>
              </a:schemeClr>
            </a:solidFill>
          </a:defRPr>
        </a:defPPr>
      </a:lstStyle>
    </a:txDef>
  </a:objectDefaults>
  <a:extraClrSchemeLst/>
  <a:extLst>
    <a:ext uri="{05A4C25C-085E-4340-85A3-A5531E510DB2}">
      <thm15:themeFamily xmlns:thm15="http://schemas.microsoft.com/office/thememl/2012/main" name="Blank.potx" id="{4C410E64-73D4-4894-A16A-B0A564A2C1B3}" vid="{BD11DD77-7AB8-40E7-98B4-F754939C4E0E}"/>
    </a:ext>
  </a:extLst>
</a:theme>
</file>

<file path=docProps/app.xml><?xml version="1.0" encoding="utf-8"?>
<Properties xmlns="http://schemas.openxmlformats.org/officeDocument/2006/extended-properties" xmlns:vt="http://schemas.openxmlformats.org/officeDocument/2006/docPropsVTypes">
  <Template>9Slide.vn</Template>
  <TotalTime>639</TotalTime>
  <Words>1976</Words>
  <Application>Microsoft Office PowerPoint</Application>
  <PresentationFormat>Widescreen</PresentationFormat>
  <Paragraphs>314</Paragraphs>
  <Slides>28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#9Slide02 Noi dung dai</vt:lpstr>
      <vt:lpstr>#9Slide02 Noi dung rat dai</vt:lpstr>
      <vt:lpstr>#9Slide02 Tieu de dai</vt:lpstr>
      <vt:lpstr>#9Slide02 Tieu de rat dai 01</vt:lpstr>
      <vt:lpstr>#9Slide02 Tieu de rat dai 02</vt:lpstr>
      <vt:lpstr>#9Slide05 SVNLobster</vt:lpstr>
      <vt:lpstr>Arial</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9Slide.vn</dc:title>
  <dc:subject>9Slide.vn</dc:subject>
  <dc:creator>Admin</dc:creator>
  <cp:keywords>9Slide</cp:keywords>
  <dc:description>9Slide.vn</dc:description>
  <cp:lastModifiedBy>Nguyen Hoang Danh (GAM.AIS)</cp:lastModifiedBy>
  <cp:revision>23</cp:revision>
  <dcterms:created xsi:type="dcterms:W3CDTF">2022-01-18T07:45:59Z</dcterms:created>
  <dcterms:modified xsi:type="dcterms:W3CDTF">2022-07-27T16:35:20Z</dcterms:modified>
  <cp:category>9Slide.vn</cp:category>
  <cp:contentStatus>9Slide</cp:contentStatus>
</cp:coreProperties>
</file>